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handoutMasterIdLst>
    <p:handoutMasterId r:id="rId83"/>
  </p:handoutMasterIdLst>
  <p:sldIdLst>
    <p:sldId id="265" r:id="rId2"/>
    <p:sldId id="256" r:id="rId3"/>
    <p:sldId id="266" r:id="rId4"/>
    <p:sldId id="383" r:id="rId5"/>
    <p:sldId id="598" r:id="rId6"/>
    <p:sldId id="653" r:id="rId7"/>
    <p:sldId id="725" r:id="rId8"/>
    <p:sldId id="654" r:id="rId9"/>
    <p:sldId id="726" r:id="rId10"/>
    <p:sldId id="655" r:id="rId11"/>
    <p:sldId id="656" r:id="rId12"/>
    <p:sldId id="657" r:id="rId13"/>
    <p:sldId id="658" r:id="rId14"/>
    <p:sldId id="659" r:id="rId15"/>
    <p:sldId id="660" r:id="rId16"/>
    <p:sldId id="661" r:id="rId17"/>
    <p:sldId id="662" r:id="rId18"/>
    <p:sldId id="663" r:id="rId19"/>
    <p:sldId id="664" r:id="rId20"/>
    <p:sldId id="665" r:id="rId21"/>
    <p:sldId id="666" r:id="rId22"/>
    <p:sldId id="667" r:id="rId23"/>
    <p:sldId id="668" r:id="rId24"/>
    <p:sldId id="669" r:id="rId25"/>
    <p:sldId id="670" r:id="rId26"/>
    <p:sldId id="671" r:id="rId27"/>
    <p:sldId id="672" r:id="rId28"/>
    <p:sldId id="673" r:id="rId29"/>
    <p:sldId id="674" r:id="rId30"/>
    <p:sldId id="675" r:id="rId31"/>
    <p:sldId id="676" r:id="rId32"/>
    <p:sldId id="677" r:id="rId33"/>
    <p:sldId id="678" r:id="rId34"/>
    <p:sldId id="679" r:id="rId35"/>
    <p:sldId id="680" r:id="rId36"/>
    <p:sldId id="681" r:id="rId37"/>
    <p:sldId id="682" r:id="rId38"/>
    <p:sldId id="683" r:id="rId39"/>
    <p:sldId id="684" r:id="rId40"/>
    <p:sldId id="685" r:id="rId41"/>
    <p:sldId id="727" r:id="rId42"/>
    <p:sldId id="687" r:id="rId43"/>
    <p:sldId id="688" r:id="rId44"/>
    <p:sldId id="689" r:id="rId45"/>
    <p:sldId id="690" r:id="rId46"/>
    <p:sldId id="691" r:id="rId47"/>
    <p:sldId id="692" r:id="rId48"/>
    <p:sldId id="694" r:id="rId49"/>
    <p:sldId id="695" r:id="rId50"/>
    <p:sldId id="696" r:id="rId51"/>
    <p:sldId id="697" r:id="rId52"/>
    <p:sldId id="698" r:id="rId53"/>
    <p:sldId id="699" r:id="rId54"/>
    <p:sldId id="700" r:id="rId55"/>
    <p:sldId id="701" r:id="rId56"/>
    <p:sldId id="702" r:id="rId57"/>
    <p:sldId id="703" r:id="rId58"/>
    <p:sldId id="704" r:id="rId59"/>
    <p:sldId id="705" r:id="rId60"/>
    <p:sldId id="706" r:id="rId61"/>
    <p:sldId id="707" r:id="rId62"/>
    <p:sldId id="708" r:id="rId63"/>
    <p:sldId id="728" r:id="rId64"/>
    <p:sldId id="709" r:id="rId65"/>
    <p:sldId id="710" r:id="rId66"/>
    <p:sldId id="711" r:id="rId67"/>
    <p:sldId id="712" r:id="rId68"/>
    <p:sldId id="713" r:id="rId69"/>
    <p:sldId id="729" r:id="rId70"/>
    <p:sldId id="714" r:id="rId71"/>
    <p:sldId id="716" r:id="rId72"/>
    <p:sldId id="717" r:id="rId73"/>
    <p:sldId id="718" r:id="rId74"/>
    <p:sldId id="719" r:id="rId75"/>
    <p:sldId id="720" r:id="rId76"/>
    <p:sldId id="721" r:id="rId77"/>
    <p:sldId id="722" r:id="rId78"/>
    <p:sldId id="723" r:id="rId79"/>
    <p:sldId id="724" r:id="rId80"/>
    <p:sldId id="651" r:id="rId81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8DC4"/>
    <a:srgbClr val="3F6EA7"/>
    <a:srgbClr val="3C609A"/>
    <a:srgbClr val="345284"/>
    <a:srgbClr val="CDF1FF"/>
    <a:srgbClr val="97E1FF"/>
    <a:srgbClr val="00A4E6"/>
    <a:srgbClr val="5BD0FF"/>
    <a:srgbClr val="29C2FF"/>
    <a:srgbClr val="11B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8898" autoAdjust="0"/>
  </p:normalViewPr>
  <p:slideViewPr>
    <p:cSldViewPr>
      <p:cViewPr varScale="1">
        <p:scale>
          <a:sx n="56" d="100"/>
          <a:sy n="56" d="100"/>
        </p:scale>
        <p:origin x="84" y="444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-4080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2018-01-15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6F0AE-7B65-4C9A-8729-A5D1A0ABE57B}" type="datetimeFigureOut">
              <a:rPr lang="ko-KR" altLang="en-US" smtClean="0"/>
              <a:pPr/>
              <a:t>2018-01-15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72E7F-A2FE-4F50-A94D-8786A43CAC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481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517232"/>
            <a:ext cx="9144000" cy="134076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323528" y="5589240"/>
            <a:ext cx="8229600" cy="1008112"/>
          </a:xfrm>
        </p:spPr>
        <p:txBody>
          <a:bodyPr/>
          <a:lstStyle>
            <a:lvl1pPr algn="l">
              <a:defRPr sz="3200" b="1">
                <a:solidFill>
                  <a:schemeClr val="bg1"/>
                </a:solidFill>
                <a:latin typeface="아리따M" pitchFamily="18" charset="-127"/>
                <a:ea typeface="아리따M" pitchFamily="18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6494903"/>
            <a:ext cx="1702710" cy="25193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6852" y="4222823"/>
            <a:ext cx="5607348" cy="11791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69552" y="186025"/>
            <a:ext cx="4295775" cy="4591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69552" y="186025"/>
            <a:ext cx="4295775" cy="4591050"/>
          </a:xfrm>
          <a:prstGeom prst="rect">
            <a:avLst/>
          </a:prstGeom>
        </p:spPr>
      </p:pic>
      <p:sp>
        <p:nvSpPr>
          <p:cNvPr id="8" name="직사각형 6"/>
          <p:cNvSpPr/>
          <p:nvPr userDrawn="1"/>
        </p:nvSpPr>
        <p:spPr>
          <a:xfrm>
            <a:off x="-1" y="6163792"/>
            <a:ext cx="9144001" cy="6942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1238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2500584" y="1340768"/>
            <a:ext cx="5095752" cy="2520280"/>
          </a:xfrm>
        </p:spPr>
        <p:txBody>
          <a:bodyPr/>
          <a:lstStyle>
            <a:lvl1pPr algn="l">
              <a:defRPr sz="5400" b="1" i="1" baseline="0">
                <a:solidFill>
                  <a:schemeClr val="accent6"/>
                </a:solidFill>
                <a:latin typeface="다음_Regular" pitchFamily="2" charset="-127"/>
                <a:ea typeface="다음_Regular" pitchFamily="2" charset="-127"/>
              </a:defRPr>
            </a:lvl1pPr>
          </a:lstStyle>
          <a:p>
            <a:r>
              <a:rPr lang="en-US" altLang="ko-KR" dirty="0" smtClean="0"/>
              <a:t>Thank you.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6852" y="4222823"/>
            <a:ext cx="5607348" cy="11791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7578" y="595313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880542" y="981075"/>
            <a:ext cx="7186612" cy="36933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 smtClean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단계별로 배우는 </a:t>
            </a:r>
            <a:r>
              <a:rPr kumimoji="0" lang="ko-KR" altLang="en-US" sz="1800" baseline="0" dirty="0" smtClean="0">
                <a:latin typeface="HY견고딕" pitchFamily="18" charset="-127"/>
                <a:ea typeface="HY견고딕" pitchFamily="18" charset="-127"/>
              </a:rPr>
              <a:t>안드로이드 프로그래밍</a:t>
            </a:r>
            <a:endParaRPr kumimoji="0" lang="de-DE" altLang="ko-KR" sz="18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000" dirty="0" smtClean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0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0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1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3084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8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3084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940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940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직선 연결선 9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2018-01-15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6" r:id="rId6"/>
    <p:sldLayoutId id="2147483685" r:id="rId7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9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TCP/IP </a:t>
            </a:r>
            <a:r>
              <a:rPr lang="ko-KR" altLang="en-US" dirty="0"/>
              <a:t>소켓 통신 ▶ </a:t>
            </a:r>
            <a:r>
              <a:rPr lang="en-US" altLang="ko-KR" dirty="0" smtClean="0"/>
              <a:t>TCP </a:t>
            </a:r>
            <a:r>
              <a:rPr lang="ko-KR" altLang="en-US" dirty="0" smtClean="0"/>
              <a:t>서</a:t>
            </a:r>
            <a:r>
              <a:rPr lang="ko-KR" altLang="en-US" dirty="0" smtClean="0"/>
              <a:t>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소켓 </a:t>
            </a:r>
            <a:r>
              <a:rPr lang="en-US" altLang="ko-KR" dirty="0"/>
              <a:t>API</a:t>
            </a:r>
            <a:r>
              <a:rPr lang="ko-KR" altLang="en-US" dirty="0"/>
              <a:t>의 특성을 고려한 </a:t>
            </a:r>
            <a:r>
              <a:rPr lang="ko-KR" altLang="en-US" dirty="0" smtClean="0"/>
              <a:t>서버 구조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609600" lvl="1" indent="-342900">
              <a:buFont typeface="+mj-ea"/>
              <a:buAutoNum type="circleNumDbPlain"/>
            </a:pPr>
            <a:r>
              <a:rPr lang="ko-KR" altLang="en-US" dirty="0" smtClean="0"/>
              <a:t>메인 </a:t>
            </a:r>
            <a:r>
              <a:rPr lang="ko-KR" altLang="en-US" dirty="0"/>
              <a:t>스레드는 </a:t>
            </a:r>
            <a:r>
              <a:rPr lang="en-US" altLang="ko-KR" dirty="0" err="1"/>
              <a:t>ServerThread</a:t>
            </a:r>
            <a:r>
              <a:rPr lang="ko-KR" altLang="en-US" dirty="0"/>
              <a:t>를 </a:t>
            </a:r>
            <a:r>
              <a:rPr lang="ko-KR" altLang="en-US" dirty="0" smtClean="0"/>
              <a:t>생성 </a:t>
            </a:r>
            <a:endParaRPr lang="en-US" altLang="ko-KR" dirty="0" smtClean="0"/>
          </a:p>
          <a:p>
            <a:pPr marL="609600" lvl="1" indent="-342900">
              <a:buFont typeface="+mj-ea"/>
              <a:buAutoNum type="circleNumDbPlain"/>
            </a:pPr>
            <a:r>
              <a:rPr lang="en-US" altLang="ko-KR" dirty="0" err="1"/>
              <a:t>ServerThread</a:t>
            </a:r>
            <a:r>
              <a:rPr lang="ko-KR" altLang="en-US" dirty="0"/>
              <a:t>는 </a:t>
            </a:r>
            <a:r>
              <a:rPr lang="ko-KR" altLang="en-US" dirty="0" smtClean="0"/>
              <a:t>클라이언트의 </a:t>
            </a:r>
            <a:r>
              <a:rPr lang="ko-KR" altLang="en-US" dirty="0"/>
              <a:t>접속을 </a:t>
            </a:r>
            <a:r>
              <a:rPr lang="ko-KR" altLang="en-US" dirty="0" smtClean="0"/>
              <a:t>받아들</a:t>
            </a:r>
            <a:r>
              <a:rPr lang="ko-KR" altLang="en-US" dirty="0"/>
              <a:t>임</a:t>
            </a:r>
            <a:r>
              <a:rPr lang="en-US" altLang="ko-KR" dirty="0" smtClean="0"/>
              <a:t> </a:t>
            </a:r>
          </a:p>
          <a:p>
            <a:pPr marL="609600" lvl="1" indent="-342900">
              <a:buFont typeface="+mj-ea"/>
              <a:buAutoNum type="circleNumDbPlain"/>
            </a:pPr>
            <a:r>
              <a:rPr lang="ko-KR" altLang="en-US" dirty="0" smtClean="0"/>
              <a:t>접속한 </a:t>
            </a:r>
            <a:r>
              <a:rPr lang="ko-KR" altLang="en-US" dirty="0"/>
              <a:t>클라이언트가 보낸 </a:t>
            </a:r>
            <a:r>
              <a:rPr lang="ko-KR" altLang="en-US" dirty="0" smtClean="0"/>
              <a:t>데이터 수신</a:t>
            </a:r>
            <a:endParaRPr lang="en-US" altLang="ko-KR" dirty="0" smtClean="0"/>
          </a:p>
          <a:p>
            <a:pPr marL="609600" lvl="1" indent="-342900">
              <a:buFont typeface="+mj-ea"/>
              <a:buAutoNum type="circleNumDbPlain"/>
            </a:pPr>
            <a:r>
              <a:rPr lang="en-US" altLang="ko-KR" dirty="0" err="1" smtClean="0"/>
              <a:t>ServerThread</a:t>
            </a:r>
            <a:r>
              <a:rPr lang="ko-KR" altLang="en-US" dirty="0"/>
              <a:t>는 메인 </a:t>
            </a:r>
            <a:r>
              <a:rPr lang="ko-KR" altLang="en-US" dirty="0" smtClean="0"/>
              <a:t>스레드의 </a:t>
            </a:r>
            <a:r>
              <a:rPr lang="ko-KR" altLang="en-US" dirty="0"/>
              <a:t>메시지 큐에 메시지</a:t>
            </a:r>
            <a:r>
              <a:rPr lang="en-US" altLang="ko-KR" dirty="0"/>
              <a:t>(= </a:t>
            </a:r>
            <a:r>
              <a:rPr lang="ko-KR" altLang="en-US" dirty="0"/>
              <a:t>수신 데이터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ko-KR" altLang="en-US" dirty="0" smtClean="0"/>
              <a:t>넣음</a:t>
            </a:r>
            <a:r>
              <a:rPr lang="en-US" altLang="ko-KR" dirty="0" smtClean="0"/>
              <a:t> </a:t>
            </a:r>
          </a:p>
          <a:p>
            <a:pPr marL="609600" lvl="1" indent="-342900">
              <a:buFont typeface="+mj-ea"/>
              <a:buAutoNum type="circleNumDbPlain"/>
            </a:pPr>
            <a:r>
              <a:rPr lang="ko-KR" altLang="en-US" dirty="0" smtClean="0"/>
              <a:t>메인 </a:t>
            </a:r>
            <a:r>
              <a:rPr lang="ko-KR" altLang="en-US" dirty="0"/>
              <a:t>스레드에서 수행되는 </a:t>
            </a:r>
            <a:r>
              <a:rPr lang="ko-KR" altLang="en-US" dirty="0" err="1"/>
              <a:t>핸들러는</a:t>
            </a:r>
            <a:r>
              <a:rPr lang="ko-KR" altLang="en-US" dirty="0"/>
              <a:t> 메시지</a:t>
            </a:r>
            <a:r>
              <a:rPr lang="en-US" altLang="ko-KR" dirty="0"/>
              <a:t>(= </a:t>
            </a:r>
            <a:r>
              <a:rPr lang="ko-KR" altLang="en-US" dirty="0" smtClean="0"/>
              <a:t>수신 </a:t>
            </a:r>
            <a:r>
              <a:rPr lang="ko-KR" altLang="en-US" dirty="0"/>
              <a:t>데이터</a:t>
            </a:r>
            <a:r>
              <a:rPr lang="en-US" altLang="ko-KR" dirty="0"/>
              <a:t>)</a:t>
            </a:r>
            <a:r>
              <a:rPr lang="ko-KR" altLang="en-US" dirty="0"/>
              <a:t>를 꺼내서 그대로 화면에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marL="609600" lvl="1" indent="-342900">
              <a:buFont typeface="+mj-ea"/>
              <a:buAutoNum type="circleNumDbPlain"/>
            </a:pPr>
            <a:r>
              <a:rPr lang="ko-KR" altLang="en-US" dirty="0"/>
              <a:t>서버 스레드는 </a:t>
            </a:r>
            <a:r>
              <a:rPr lang="ko-KR" altLang="en-US" dirty="0" smtClean="0"/>
              <a:t>수신 </a:t>
            </a:r>
            <a:r>
              <a:rPr lang="ko-KR" altLang="en-US" dirty="0"/>
              <a:t>데이터를 그대로 </a:t>
            </a:r>
            <a:r>
              <a:rPr lang="ko-KR" altLang="en-US" dirty="0" smtClean="0"/>
              <a:t>클라이언트에 보냄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628800"/>
            <a:ext cx="5754359" cy="265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70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TCP/IP </a:t>
            </a:r>
            <a:r>
              <a:rPr lang="ko-KR" altLang="en-US" dirty="0"/>
              <a:t>소켓 통신 ▶ </a:t>
            </a:r>
            <a:r>
              <a:rPr lang="en-US" altLang="ko-KR" dirty="0"/>
              <a:t>TCP </a:t>
            </a:r>
            <a:r>
              <a:rPr lang="ko-KR" altLang="en-US" dirty="0"/>
              <a:t>서버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723678"/>
            <a:ext cx="8208912" cy="4873674"/>
          </a:xfrm>
        </p:spPr>
        <p:txBody>
          <a:bodyPr/>
          <a:lstStyle/>
          <a:p>
            <a:r>
              <a:rPr lang="ko-KR" altLang="en-US" dirty="0"/>
              <a:t>컴포넌트 트리를 참고하여 </a:t>
            </a:r>
            <a:r>
              <a:rPr lang="en-US" altLang="ko-KR" dirty="0" smtClean="0"/>
              <a:t>res/layout/activity_main.xml</a:t>
            </a:r>
            <a:r>
              <a:rPr lang="ko-KR" altLang="en-US" dirty="0"/>
              <a:t>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429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b="61984"/>
          <a:stretch/>
        </p:blipFill>
        <p:spPr>
          <a:xfrm>
            <a:off x="822661" y="2276873"/>
            <a:ext cx="7853795" cy="17281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44167"/>
          <a:stretch/>
        </p:blipFill>
        <p:spPr>
          <a:xfrm>
            <a:off x="822660" y="4093807"/>
            <a:ext cx="7853795" cy="253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TCP/IP </a:t>
            </a:r>
            <a:r>
              <a:rPr lang="ko-KR" altLang="en-US" dirty="0"/>
              <a:t>소켓 통신 ▶ </a:t>
            </a:r>
            <a:r>
              <a:rPr lang="en-US" altLang="ko-KR" dirty="0"/>
              <a:t>TCP </a:t>
            </a:r>
            <a:r>
              <a:rPr lang="ko-KR" altLang="en-US" dirty="0"/>
              <a:t>서버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23678"/>
            <a:ext cx="8208912" cy="4873674"/>
          </a:xfrm>
        </p:spPr>
        <p:txBody>
          <a:bodyPr/>
          <a:lstStyle/>
          <a:p>
            <a:r>
              <a:rPr lang="ko-KR" altLang="en-US" dirty="0"/>
              <a:t>컴포넌트 트리를 참고하여 </a:t>
            </a:r>
            <a:r>
              <a:rPr lang="en-US" altLang="ko-KR" dirty="0" smtClean="0"/>
              <a:t>res/layout/activity_main.xml</a:t>
            </a:r>
            <a:r>
              <a:rPr lang="ko-KR" altLang="en-US" dirty="0"/>
              <a:t>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42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492896"/>
            <a:ext cx="7801841" cy="391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7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TCP/IP </a:t>
            </a:r>
            <a:r>
              <a:rPr lang="ko-KR" altLang="en-US" dirty="0"/>
              <a:t>소켓 통신 ▶ </a:t>
            </a:r>
            <a:r>
              <a:rPr lang="en-US" altLang="ko-KR" dirty="0"/>
              <a:t>TCP </a:t>
            </a:r>
            <a:r>
              <a:rPr lang="ko-KR" altLang="en-US" dirty="0"/>
              <a:t>서버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23678"/>
            <a:ext cx="8208912" cy="4873674"/>
          </a:xfrm>
        </p:spPr>
        <p:txBody>
          <a:bodyPr/>
          <a:lstStyle/>
          <a:p>
            <a:r>
              <a:rPr lang="ko-KR" altLang="en-US" dirty="0"/>
              <a:t>컴포넌트 트리를 참고하여 </a:t>
            </a:r>
            <a:r>
              <a:rPr lang="en-US" altLang="ko-KR" dirty="0" smtClean="0"/>
              <a:t>res/layout/activity_main.xml</a:t>
            </a:r>
            <a:r>
              <a:rPr lang="ko-KR" altLang="en-US" dirty="0"/>
              <a:t>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42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420888"/>
            <a:ext cx="784513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78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TCP/IP </a:t>
            </a:r>
            <a:r>
              <a:rPr lang="ko-KR" altLang="en-US" dirty="0"/>
              <a:t>소켓 통신 ▶ </a:t>
            </a:r>
            <a:r>
              <a:rPr lang="en-US" altLang="ko-KR" dirty="0"/>
              <a:t>TCP </a:t>
            </a:r>
            <a:r>
              <a:rPr lang="ko-KR" altLang="en-US" dirty="0"/>
              <a:t>서버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23678"/>
            <a:ext cx="8208912" cy="4873674"/>
          </a:xfrm>
        </p:spPr>
        <p:txBody>
          <a:bodyPr/>
          <a:lstStyle/>
          <a:p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서버 </a:t>
            </a:r>
            <a:r>
              <a:rPr lang="ko-KR" altLang="en-US" dirty="0" smtClean="0"/>
              <a:t>스레드 관리</a:t>
            </a:r>
            <a:r>
              <a:rPr lang="en-US" altLang="ko-KR" dirty="0" smtClean="0"/>
              <a:t>,</a:t>
            </a:r>
            <a:r>
              <a:rPr lang="ko-KR" altLang="en-US" dirty="0" smtClean="0"/>
              <a:t> 데이터 출력 코드 </a:t>
            </a:r>
            <a:r>
              <a:rPr lang="ko-KR" altLang="en-US" dirty="0"/>
              <a:t>작성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42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204864"/>
            <a:ext cx="6780068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TCP/IP </a:t>
            </a:r>
            <a:r>
              <a:rPr lang="ko-KR" altLang="en-US" dirty="0"/>
              <a:t>소켓 통신 ▶ </a:t>
            </a:r>
            <a:r>
              <a:rPr lang="en-US" altLang="ko-KR" dirty="0"/>
              <a:t>TCP </a:t>
            </a:r>
            <a:r>
              <a:rPr lang="ko-KR" altLang="en-US" dirty="0"/>
              <a:t>서버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723678"/>
            <a:ext cx="8208912" cy="4873674"/>
          </a:xfrm>
        </p:spPr>
        <p:txBody>
          <a:bodyPr/>
          <a:lstStyle/>
          <a:p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서버 </a:t>
            </a:r>
            <a:r>
              <a:rPr lang="ko-KR" altLang="en-US" dirty="0" smtClean="0"/>
              <a:t>스레드 관리</a:t>
            </a:r>
            <a:r>
              <a:rPr lang="en-US" altLang="ko-KR" dirty="0" smtClean="0"/>
              <a:t>,</a:t>
            </a:r>
            <a:r>
              <a:rPr lang="ko-KR" altLang="en-US" dirty="0" smtClean="0"/>
              <a:t> 데이터 출력 코드 </a:t>
            </a:r>
            <a:r>
              <a:rPr lang="ko-KR" altLang="en-US" dirty="0"/>
              <a:t>작성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42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255906"/>
            <a:ext cx="5771307" cy="455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4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TCP/IP </a:t>
            </a:r>
            <a:r>
              <a:rPr lang="ko-KR" altLang="en-US" dirty="0"/>
              <a:t>소켓 통신 ▶ </a:t>
            </a:r>
            <a:r>
              <a:rPr lang="en-US" altLang="ko-KR" dirty="0"/>
              <a:t>TCP </a:t>
            </a:r>
            <a:r>
              <a:rPr lang="ko-KR" altLang="en-US" dirty="0"/>
              <a:t>서버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723678"/>
            <a:ext cx="8208912" cy="4873674"/>
          </a:xfrm>
        </p:spPr>
        <p:txBody>
          <a:bodyPr/>
          <a:lstStyle/>
          <a:p>
            <a:r>
              <a:rPr lang="en-US" altLang="ko-KR" dirty="0" err="1"/>
              <a:t>ServerThread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r>
              <a:rPr lang="en-US" altLang="ko-KR" dirty="0"/>
              <a:t>: </a:t>
            </a:r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클래스 아래쪽에 코드 추가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42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977" y="2180145"/>
            <a:ext cx="7236423" cy="463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20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TCP/IP </a:t>
            </a:r>
            <a:r>
              <a:rPr lang="ko-KR" altLang="en-US" dirty="0"/>
              <a:t>소켓 통신 ▶ </a:t>
            </a:r>
            <a:r>
              <a:rPr lang="en-US" altLang="ko-KR" dirty="0"/>
              <a:t>TCP </a:t>
            </a:r>
            <a:r>
              <a:rPr lang="ko-KR" altLang="en-US" dirty="0"/>
              <a:t>서버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23678"/>
            <a:ext cx="8208912" cy="4873674"/>
          </a:xfrm>
        </p:spPr>
        <p:txBody>
          <a:bodyPr/>
          <a:lstStyle/>
          <a:p>
            <a:r>
              <a:rPr lang="en-US" altLang="ko-KR" dirty="0" err="1"/>
              <a:t>ServerThread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r>
              <a:rPr lang="en-US" altLang="ko-KR" dirty="0"/>
              <a:t>: </a:t>
            </a:r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클래스 아래쪽에 코드 추가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42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163444"/>
            <a:ext cx="6736773" cy="464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68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TCP/IP </a:t>
            </a:r>
            <a:r>
              <a:rPr lang="ko-KR" altLang="en-US" dirty="0"/>
              <a:t>소켓 통신 ▶ </a:t>
            </a:r>
            <a:r>
              <a:rPr lang="en-US" altLang="ko-KR" dirty="0"/>
              <a:t>TCP </a:t>
            </a:r>
            <a:r>
              <a:rPr lang="ko-KR" altLang="en-US" dirty="0"/>
              <a:t>서버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23678"/>
            <a:ext cx="8208912" cy="4873674"/>
          </a:xfrm>
        </p:spPr>
        <p:txBody>
          <a:bodyPr/>
          <a:lstStyle/>
          <a:p>
            <a:r>
              <a:rPr lang="en-US" altLang="ko-KR" dirty="0" err="1"/>
              <a:t>ServerThread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r>
              <a:rPr lang="en-US" altLang="ko-KR" dirty="0"/>
              <a:t>: </a:t>
            </a:r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클래스 아래쪽에 코드 추가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42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267807"/>
            <a:ext cx="6780068" cy="432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94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TCP/IP </a:t>
            </a:r>
            <a:r>
              <a:rPr lang="ko-KR" altLang="en-US" dirty="0"/>
              <a:t>소켓 통신 ▶ </a:t>
            </a:r>
            <a:r>
              <a:rPr lang="en-US" altLang="ko-KR" dirty="0"/>
              <a:t>TCP </a:t>
            </a:r>
            <a:r>
              <a:rPr lang="ko-KR" altLang="en-US" dirty="0"/>
              <a:t>서버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23678"/>
            <a:ext cx="8208912" cy="4873674"/>
          </a:xfrm>
        </p:spPr>
        <p:txBody>
          <a:bodyPr/>
          <a:lstStyle/>
          <a:p>
            <a:r>
              <a:rPr lang="en-US" altLang="ko-KR" dirty="0" err="1"/>
              <a:t>ServerThread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r>
              <a:rPr lang="en-US" altLang="ko-KR" dirty="0"/>
              <a:t>: </a:t>
            </a:r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클래스 아래쪽에 코드 추가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42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915" y="2286000"/>
            <a:ext cx="672811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83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ctrTitle"/>
          </p:nvPr>
        </p:nvSpPr>
        <p:spPr>
          <a:xfrm>
            <a:off x="323850" y="5589241"/>
            <a:ext cx="8496622" cy="1080120"/>
          </a:xfrm>
        </p:spPr>
        <p:txBody>
          <a:bodyPr/>
          <a:lstStyle/>
          <a:p>
            <a:pPr eaLnBrk="1" hangingPunct="1"/>
            <a:r>
              <a:rPr lang="en-US" altLang="ko-KR" sz="2800" dirty="0" smtClean="0"/>
              <a:t>Chapter </a:t>
            </a:r>
            <a:r>
              <a:rPr lang="en-US" altLang="ko-KR" sz="2800" dirty="0" smtClean="0"/>
              <a:t>13.</a:t>
            </a:r>
            <a:r>
              <a:rPr lang="ko-KR" altLang="en-US" sz="2800" dirty="0" smtClean="0"/>
              <a:t> 네트워크와 지도</a:t>
            </a:r>
            <a:endParaRPr lang="ko-KR" altLang="en-US" sz="2400" dirty="0" smtClean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TCP/IP </a:t>
            </a:r>
            <a:r>
              <a:rPr lang="ko-KR" altLang="en-US" dirty="0"/>
              <a:t>소켓 통신 ▶ </a:t>
            </a:r>
            <a:r>
              <a:rPr lang="en-US" altLang="ko-KR" dirty="0"/>
              <a:t>TCP </a:t>
            </a:r>
            <a:r>
              <a:rPr lang="ko-KR" altLang="en-US" dirty="0"/>
              <a:t>서버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23678"/>
            <a:ext cx="8208912" cy="4873674"/>
          </a:xfrm>
        </p:spPr>
        <p:txBody>
          <a:bodyPr/>
          <a:lstStyle/>
          <a:p>
            <a:r>
              <a:rPr lang="en-US" altLang="ko-KR" dirty="0" err="1"/>
              <a:t>ServerThread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r>
              <a:rPr lang="en-US" altLang="ko-KR" dirty="0"/>
              <a:t>: </a:t>
            </a:r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클래스 아래쪽에 코드 추가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42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498382"/>
            <a:ext cx="6702136" cy="150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8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429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TCP/IP </a:t>
            </a:r>
            <a:r>
              <a:rPr lang="ko-KR" altLang="en-US" dirty="0"/>
              <a:t>소켓 통신 ▶ </a:t>
            </a:r>
            <a:r>
              <a:rPr lang="en-US" altLang="ko-KR" dirty="0"/>
              <a:t>TCP </a:t>
            </a:r>
            <a:r>
              <a:rPr lang="ko-KR" altLang="en-US" dirty="0"/>
              <a:t>서버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723678"/>
            <a:ext cx="8208912" cy="4873674"/>
          </a:xfrm>
        </p:spPr>
        <p:txBody>
          <a:bodyPr/>
          <a:lstStyle/>
          <a:p>
            <a:r>
              <a:rPr lang="ko-KR" altLang="en-US" dirty="0" err="1"/>
              <a:t>매니페스트에</a:t>
            </a:r>
            <a:r>
              <a:rPr lang="ko-KR" altLang="en-US" dirty="0"/>
              <a:t> </a:t>
            </a:r>
            <a:r>
              <a:rPr lang="ko-KR" altLang="en-US" dirty="0" err="1" smtClean="0"/>
              <a:t>퍼미션</a:t>
            </a:r>
            <a:r>
              <a:rPr lang="ko-KR" altLang="en-US" dirty="0" smtClean="0"/>
              <a:t> 추가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463857"/>
            <a:ext cx="6537614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39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42950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TCP/IP </a:t>
            </a:r>
            <a:r>
              <a:rPr lang="ko-KR" altLang="en-US" dirty="0"/>
              <a:t>소켓 통신 ▶ </a:t>
            </a:r>
            <a:r>
              <a:rPr lang="en-US" altLang="ko-KR" dirty="0"/>
              <a:t>TCP </a:t>
            </a:r>
            <a:r>
              <a:rPr lang="ko-KR" altLang="en-US" dirty="0"/>
              <a:t>서버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723678"/>
            <a:ext cx="8208912" cy="4873674"/>
          </a:xfrm>
        </p:spPr>
        <p:txBody>
          <a:bodyPr/>
          <a:lstStyle/>
          <a:p>
            <a:r>
              <a:rPr lang="ko-KR" altLang="en-US" dirty="0" smtClean="0"/>
              <a:t>실행 화면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22" y="2320458"/>
            <a:ext cx="3896591" cy="368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7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TCP/IP </a:t>
            </a:r>
            <a:r>
              <a:rPr lang="ko-KR" altLang="en-US" dirty="0"/>
              <a:t>소켓 통신 ▶ </a:t>
            </a:r>
            <a:r>
              <a:rPr lang="en-US" altLang="ko-KR" dirty="0"/>
              <a:t>TCP </a:t>
            </a:r>
            <a:r>
              <a:rPr lang="ko-KR" altLang="en-US" dirty="0" smtClean="0"/>
              <a:t>클라이언트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소켓 </a:t>
            </a:r>
            <a:r>
              <a:rPr lang="en-US" altLang="ko-KR" dirty="0"/>
              <a:t>API</a:t>
            </a:r>
            <a:r>
              <a:rPr lang="ko-KR" altLang="en-US" dirty="0"/>
              <a:t>의 특성을 고려한 클라이언트의 </a:t>
            </a:r>
            <a:r>
              <a:rPr lang="ko-KR" altLang="en-US" dirty="0" smtClean="0"/>
              <a:t>구조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609600" lvl="1" indent="-342900">
              <a:buFont typeface="+mj-ea"/>
              <a:buAutoNum type="circleNumDbPlain"/>
            </a:pPr>
            <a:r>
              <a:rPr lang="ko-KR" altLang="en-US" dirty="0" smtClean="0"/>
              <a:t>메인 스레드 </a:t>
            </a:r>
            <a:r>
              <a:rPr lang="en-US" altLang="ko-KR" dirty="0" err="1" smtClean="0"/>
              <a:t>ClientThread</a:t>
            </a:r>
            <a:r>
              <a:rPr lang="ko-KR" altLang="en-US" dirty="0" smtClean="0"/>
              <a:t> 생성</a:t>
            </a:r>
            <a:endParaRPr lang="en-US" altLang="ko-KR" dirty="0"/>
          </a:p>
          <a:p>
            <a:pPr marL="609600" lvl="1" indent="-342900">
              <a:buFont typeface="+mj-ea"/>
              <a:buAutoNum type="circleNumDbPlain"/>
            </a:pPr>
            <a:r>
              <a:rPr lang="ko-KR" altLang="en-US" dirty="0" smtClean="0"/>
              <a:t>서버에 접속 성공하면 </a:t>
            </a:r>
            <a:r>
              <a:rPr lang="en-US" altLang="ko-KR" dirty="0" err="1"/>
              <a:t>ClientThread</a:t>
            </a:r>
            <a:r>
              <a:rPr lang="ko-KR" altLang="en-US" dirty="0"/>
              <a:t>는 </a:t>
            </a:r>
            <a:r>
              <a:rPr lang="en-US" altLang="ko-KR" dirty="0" err="1" smtClean="0"/>
              <a:t>SendThread</a:t>
            </a:r>
            <a:r>
              <a:rPr lang="ko-KR" altLang="en-US" dirty="0"/>
              <a:t>와 </a:t>
            </a:r>
            <a:r>
              <a:rPr lang="en-US" altLang="ko-KR" dirty="0" err="1" smtClean="0"/>
              <a:t>RecvThread</a:t>
            </a:r>
            <a:r>
              <a:rPr lang="ko-KR" altLang="en-US" dirty="0" smtClean="0"/>
              <a:t> 생성</a:t>
            </a:r>
            <a:r>
              <a:rPr lang="en-US" altLang="ko-KR" dirty="0" smtClean="0"/>
              <a:t> </a:t>
            </a:r>
          </a:p>
          <a:p>
            <a:pPr marL="609600" lvl="1" indent="-342900">
              <a:buFont typeface="+mj-ea"/>
              <a:buAutoNum type="circleNumDbPlain"/>
            </a:pPr>
            <a:r>
              <a:rPr lang="ko-KR" altLang="en-US" dirty="0" smtClean="0"/>
              <a:t>사용자가 </a:t>
            </a:r>
            <a:r>
              <a:rPr lang="ko-KR" altLang="en-US" dirty="0"/>
              <a:t>데이터를 입력하면 </a:t>
            </a:r>
            <a:r>
              <a:rPr lang="en-US" altLang="ko-KR" dirty="0" err="1" smtClean="0"/>
              <a:t>SendThread</a:t>
            </a:r>
            <a:r>
              <a:rPr lang="ko-KR" altLang="en-US" dirty="0"/>
              <a:t>의 메시지 큐에 </a:t>
            </a:r>
            <a:r>
              <a:rPr lang="ko-KR" altLang="en-US" dirty="0" smtClean="0"/>
              <a:t>메시지 넣음</a:t>
            </a:r>
            <a:endParaRPr lang="en-US" altLang="ko-KR" dirty="0"/>
          </a:p>
          <a:p>
            <a:pPr marL="609600" lvl="1" indent="-342900">
              <a:buFont typeface="+mj-ea"/>
              <a:buAutoNum type="circleNumDbPlain"/>
            </a:pPr>
            <a:r>
              <a:rPr lang="en-US" altLang="ko-KR" dirty="0" err="1" smtClean="0"/>
              <a:t>SendThread</a:t>
            </a:r>
            <a:r>
              <a:rPr lang="ko-KR" altLang="en-US" dirty="0"/>
              <a:t>에서 수행되는 </a:t>
            </a:r>
            <a:r>
              <a:rPr lang="ko-KR" altLang="en-US" dirty="0" err="1"/>
              <a:t>핸들러는</a:t>
            </a:r>
            <a:r>
              <a:rPr lang="ko-KR" altLang="en-US" dirty="0"/>
              <a:t> </a:t>
            </a:r>
            <a:r>
              <a:rPr lang="ko-KR" altLang="en-US" dirty="0" smtClean="0"/>
              <a:t>메시지를 </a:t>
            </a:r>
            <a:r>
              <a:rPr lang="ko-KR" altLang="en-US" dirty="0"/>
              <a:t>꺼내서 그대로 서버에 </a:t>
            </a:r>
            <a:r>
              <a:rPr lang="ko-KR" altLang="en-US" dirty="0" smtClean="0"/>
              <a:t>송신</a:t>
            </a:r>
            <a:endParaRPr lang="en-US" altLang="ko-KR" dirty="0"/>
          </a:p>
          <a:p>
            <a:pPr marL="609600" lvl="1" indent="-342900">
              <a:buFont typeface="+mj-ea"/>
              <a:buAutoNum type="circleNumDbPlain"/>
            </a:pPr>
            <a:r>
              <a:rPr lang="ko-KR" altLang="en-US" dirty="0"/>
              <a:t>서버가 응답으로 보내준 데이터를 </a:t>
            </a:r>
            <a:r>
              <a:rPr lang="en-US" altLang="ko-KR" dirty="0" err="1"/>
              <a:t>RecvThread</a:t>
            </a:r>
            <a:r>
              <a:rPr lang="ko-KR" altLang="en-US" dirty="0"/>
              <a:t>가 </a:t>
            </a:r>
            <a:r>
              <a:rPr lang="ko-KR" altLang="en-US" dirty="0" smtClean="0"/>
              <a:t>수신 </a:t>
            </a:r>
            <a:endParaRPr lang="en-US" altLang="ko-KR" dirty="0" smtClean="0"/>
          </a:p>
          <a:p>
            <a:pPr marL="609600" lvl="1" indent="-342900">
              <a:buFont typeface="+mj-ea"/>
              <a:buAutoNum type="circleNumDbPlain"/>
            </a:pPr>
            <a:r>
              <a:rPr lang="ko-KR" altLang="en-US" dirty="0" smtClean="0"/>
              <a:t>메인 </a:t>
            </a:r>
            <a:r>
              <a:rPr lang="ko-KR" altLang="en-US" dirty="0"/>
              <a:t>스레드의 메시지 큐에 </a:t>
            </a:r>
            <a:r>
              <a:rPr lang="ko-KR" altLang="en-US" dirty="0" smtClean="0"/>
              <a:t>메시지 넣음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메인 </a:t>
            </a:r>
            <a:r>
              <a:rPr lang="ko-KR" altLang="en-US" dirty="0"/>
              <a:t>스레드에서 수행되는 </a:t>
            </a:r>
            <a:r>
              <a:rPr lang="ko-KR" altLang="en-US" dirty="0" err="1"/>
              <a:t>핸들러는</a:t>
            </a:r>
            <a:r>
              <a:rPr lang="ko-KR" altLang="en-US" dirty="0"/>
              <a:t> </a:t>
            </a:r>
            <a:r>
              <a:rPr lang="ko-KR" altLang="en-US" dirty="0" smtClean="0"/>
              <a:t>메시지를 </a:t>
            </a:r>
            <a:r>
              <a:rPr lang="ko-KR" altLang="en-US" dirty="0"/>
              <a:t>꺼내서 화면에 </a:t>
            </a:r>
            <a:r>
              <a:rPr lang="ko-KR" altLang="en-US" dirty="0" smtClean="0"/>
              <a:t>출력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700808"/>
            <a:ext cx="4486984" cy="218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6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TCP/IP </a:t>
            </a:r>
            <a:r>
              <a:rPr lang="ko-KR" altLang="en-US" dirty="0"/>
              <a:t>소켓 통신 ▶ </a:t>
            </a:r>
            <a:r>
              <a:rPr lang="en-US" altLang="ko-KR" dirty="0"/>
              <a:t>TCP </a:t>
            </a:r>
            <a:r>
              <a:rPr lang="ko-KR" altLang="en-US" dirty="0"/>
              <a:t>클라이언트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714152"/>
            <a:ext cx="8208912" cy="4883199"/>
          </a:xfrm>
        </p:spPr>
        <p:txBody>
          <a:bodyPr/>
          <a:lstStyle/>
          <a:p>
            <a:r>
              <a:rPr lang="ko-KR" altLang="en-US" dirty="0"/>
              <a:t>컴포넌트 트리를 참고하여 </a:t>
            </a:r>
            <a:r>
              <a:rPr lang="en-US" altLang="ko-KR" dirty="0" smtClean="0"/>
              <a:t>res/layout/activity_main.xml</a:t>
            </a:r>
            <a:r>
              <a:rPr lang="ko-KR" altLang="en-US" dirty="0"/>
              <a:t>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334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328419"/>
            <a:ext cx="6537614" cy="426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7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TCP/IP </a:t>
            </a:r>
            <a:r>
              <a:rPr lang="ko-KR" altLang="en-US" dirty="0"/>
              <a:t>소켓 통신 ▶ </a:t>
            </a:r>
            <a:r>
              <a:rPr lang="en-US" altLang="ko-KR" dirty="0"/>
              <a:t>TCP </a:t>
            </a:r>
            <a:r>
              <a:rPr lang="ko-KR" altLang="en-US" dirty="0"/>
              <a:t>클라이언트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14152"/>
            <a:ext cx="8208912" cy="4883199"/>
          </a:xfrm>
        </p:spPr>
        <p:txBody>
          <a:bodyPr/>
          <a:lstStyle/>
          <a:p>
            <a:r>
              <a:rPr lang="ko-KR" altLang="en-US" dirty="0"/>
              <a:t>컴포넌트 트리를 참고하여 </a:t>
            </a:r>
            <a:r>
              <a:rPr lang="en-US" altLang="ko-KR" dirty="0" smtClean="0"/>
              <a:t>res/layout/activity_main.xml</a:t>
            </a:r>
            <a:r>
              <a:rPr lang="ko-KR" altLang="en-US" dirty="0"/>
              <a:t>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33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269245"/>
            <a:ext cx="6320130" cy="461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0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TCP/IP </a:t>
            </a:r>
            <a:r>
              <a:rPr lang="ko-KR" altLang="en-US" dirty="0"/>
              <a:t>소켓 통신 ▶ </a:t>
            </a:r>
            <a:r>
              <a:rPr lang="en-US" altLang="ko-KR" dirty="0"/>
              <a:t>TCP </a:t>
            </a:r>
            <a:r>
              <a:rPr lang="ko-KR" altLang="en-US" dirty="0"/>
              <a:t>클라이언트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14152"/>
            <a:ext cx="8208912" cy="4883199"/>
          </a:xfrm>
        </p:spPr>
        <p:txBody>
          <a:bodyPr/>
          <a:lstStyle/>
          <a:p>
            <a:r>
              <a:rPr lang="ko-KR" altLang="en-US" dirty="0"/>
              <a:t>컴포넌트 트리를 참고하여 </a:t>
            </a:r>
            <a:r>
              <a:rPr lang="en-US" altLang="ko-KR" dirty="0" smtClean="0"/>
              <a:t>res/layout/activity_main.xml</a:t>
            </a:r>
            <a:r>
              <a:rPr lang="ko-KR" altLang="en-US" dirty="0"/>
              <a:t>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33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315695"/>
            <a:ext cx="6537614" cy="368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13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TCP/IP </a:t>
            </a:r>
            <a:r>
              <a:rPr lang="ko-KR" altLang="en-US" dirty="0"/>
              <a:t>소켓 통신 ▶ </a:t>
            </a:r>
            <a:r>
              <a:rPr lang="en-US" altLang="ko-KR" dirty="0"/>
              <a:t>TCP </a:t>
            </a:r>
            <a:r>
              <a:rPr lang="ko-KR" altLang="en-US" dirty="0"/>
              <a:t>클라이언트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14152"/>
            <a:ext cx="8208912" cy="4883199"/>
          </a:xfrm>
        </p:spPr>
        <p:txBody>
          <a:bodyPr/>
          <a:lstStyle/>
          <a:p>
            <a:r>
              <a:rPr lang="ko-KR" altLang="en-US" dirty="0"/>
              <a:t>컴포넌트 트리를 참고하여 </a:t>
            </a:r>
            <a:r>
              <a:rPr lang="en-US" altLang="ko-KR" dirty="0" smtClean="0"/>
              <a:t>res/layout/activity_main.xml</a:t>
            </a:r>
            <a:r>
              <a:rPr lang="ko-KR" altLang="en-US" dirty="0"/>
              <a:t>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33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420888"/>
            <a:ext cx="6546273" cy="296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TCP/IP </a:t>
            </a:r>
            <a:r>
              <a:rPr lang="ko-KR" altLang="en-US" dirty="0"/>
              <a:t>소켓 통신 ▶ </a:t>
            </a:r>
            <a:r>
              <a:rPr lang="en-US" altLang="ko-KR" dirty="0"/>
              <a:t>TCP </a:t>
            </a:r>
            <a:r>
              <a:rPr lang="ko-KR" altLang="en-US" dirty="0"/>
              <a:t>클라이언트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14152"/>
            <a:ext cx="8208912" cy="4883199"/>
          </a:xfrm>
        </p:spPr>
        <p:txBody>
          <a:bodyPr/>
          <a:lstStyle/>
          <a:p>
            <a:r>
              <a:rPr lang="en-US" altLang="ko-KR" dirty="0" smtClean="0"/>
              <a:t>MainActivity.java </a:t>
            </a:r>
            <a:r>
              <a:rPr lang="ko-KR" altLang="en-US" dirty="0" smtClean="0"/>
              <a:t>파일에 클라이언트 통신 코드 작성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MainActivity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33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2564904"/>
            <a:ext cx="6492753" cy="416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14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TCP/IP </a:t>
            </a:r>
            <a:r>
              <a:rPr lang="ko-KR" altLang="en-US" dirty="0"/>
              <a:t>소켓 통신 ▶ </a:t>
            </a:r>
            <a:r>
              <a:rPr lang="en-US" altLang="ko-KR" dirty="0"/>
              <a:t>TCP </a:t>
            </a:r>
            <a:r>
              <a:rPr lang="ko-KR" altLang="en-US" dirty="0"/>
              <a:t>클라이언트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14152"/>
            <a:ext cx="8208912" cy="4883199"/>
          </a:xfrm>
        </p:spPr>
        <p:txBody>
          <a:bodyPr/>
          <a:lstStyle/>
          <a:p>
            <a:pPr lvl="1"/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33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904" y="2132856"/>
            <a:ext cx="6702136" cy="437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971550" y="1844675"/>
            <a:ext cx="7056438" cy="4105275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latin typeface="맑은 고딕" panose="020B0503020000020004" pitchFamily="50" charset="-127"/>
              </a:rPr>
              <a:t>01 </a:t>
            </a:r>
            <a:r>
              <a:rPr lang="en-US" altLang="ko-KR" b="1" dirty="0">
                <a:latin typeface="맑은 고딕" panose="020B0503020000020004" pitchFamily="50" charset="-127"/>
              </a:rPr>
              <a:t>TCP/IP </a:t>
            </a:r>
            <a:r>
              <a:rPr lang="ko-KR" altLang="en-US" b="1" dirty="0">
                <a:latin typeface="맑은 고딕" panose="020B0503020000020004" pitchFamily="50" charset="-127"/>
              </a:rPr>
              <a:t>소켓 통신</a:t>
            </a:r>
          </a:p>
          <a:p>
            <a:pPr marL="0" indent="0">
              <a:buNone/>
            </a:pPr>
            <a:r>
              <a:rPr lang="en-US" altLang="ko-KR" b="1" dirty="0">
                <a:latin typeface="맑은 고딕" panose="020B0503020000020004" pitchFamily="50" charset="-127"/>
              </a:rPr>
              <a:t>02 </a:t>
            </a:r>
            <a:r>
              <a:rPr lang="ko-KR" altLang="en-US" b="1" dirty="0">
                <a:latin typeface="맑은 고딕" panose="020B0503020000020004" pitchFamily="50" charset="-127"/>
              </a:rPr>
              <a:t>위치 서비스</a:t>
            </a:r>
          </a:p>
          <a:p>
            <a:pPr marL="0" indent="0">
              <a:buNone/>
            </a:pPr>
            <a:r>
              <a:rPr lang="en-US" altLang="ko-KR" b="1" dirty="0">
                <a:latin typeface="맑은 고딕" panose="020B0503020000020004" pitchFamily="50" charset="-127"/>
              </a:rPr>
              <a:t>03 </a:t>
            </a:r>
            <a:r>
              <a:rPr lang="ko-KR" altLang="en-US" b="1" dirty="0">
                <a:latin typeface="맑은 고딕" panose="020B0503020000020004" pitchFamily="50" charset="-127"/>
              </a:rPr>
              <a:t>구글 지도</a:t>
            </a:r>
            <a:endParaRPr lang="ko-KR" altLang="en-US" b="1" dirty="0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TCP/IP </a:t>
            </a:r>
            <a:r>
              <a:rPr lang="ko-KR" altLang="en-US" dirty="0"/>
              <a:t>소켓 통신 ▶ </a:t>
            </a:r>
            <a:r>
              <a:rPr lang="en-US" altLang="ko-KR" dirty="0"/>
              <a:t>TCP </a:t>
            </a:r>
            <a:r>
              <a:rPr lang="ko-KR" altLang="en-US" dirty="0"/>
              <a:t>클라이언트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714152"/>
            <a:ext cx="8208912" cy="4883199"/>
          </a:xfrm>
        </p:spPr>
        <p:txBody>
          <a:bodyPr/>
          <a:lstStyle/>
          <a:p>
            <a:pPr lvl="1"/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33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2031878"/>
            <a:ext cx="5778753" cy="481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0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TCP/IP </a:t>
            </a:r>
            <a:r>
              <a:rPr lang="ko-KR" altLang="en-US" dirty="0"/>
              <a:t>소켓 통신 ▶ </a:t>
            </a:r>
            <a:r>
              <a:rPr lang="en-US" altLang="ko-KR" dirty="0"/>
              <a:t>TCP </a:t>
            </a:r>
            <a:r>
              <a:rPr lang="ko-KR" altLang="en-US" dirty="0"/>
              <a:t>클라이언트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714152"/>
            <a:ext cx="8208912" cy="4883199"/>
          </a:xfrm>
        </p:spPr>
        <p:txBody>
          <a:bodyPr/>
          <a:lstStyle/>
          <a:p>
            <a:pPr lvl="1"/>
            <a:r>
              <a:rPr lang="en-US" altLang="ko-KR" dirty="0" err="1"/>
              <a:t>ClientThread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334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2060848"/>
            <a:ext cx="6116467" cy="470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96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TCP/IP </a:t>
            </a:r>
            <a:r>
              <a:rPr lang="ko-KR" altLang="en-US" dirty="0"/>
              <a:t>소켓 통신 ▶ </a:t>
            </a:r>
            <a:r>
              <a:rPr lang="en-US" altLang="ko-KR" dirty="0"/>
              <a:t>TCP </a:t>
            </a:r>
            <a:r>
              <a:rPr lang="ko-KR" altLang="en-US" dirty="0"/>
              <a:t>클라이언트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539552" y="1714152"/>
            <a:ext cx="8208912" cy="4883199"/>
          </a:xfrm>
        </p:spPr>
        <p:txBody>
          <a:bodyPr/>
          <a:lstStyle/>
          <a:p>
            <a:pPr lvl="1"/>
            <a:r>
              <a:rPr lang="en-US" altLang="ko-KR" dirty="0" err="1"/>
              <a:t>ClientThread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33425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043608" y="2132856"/>
            <a:ext cx="6762276" cy="4658568"/>
            <a:chOff x="838721" y="1476375"/>
            <a:chExt cx="7438504" cy="512442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6775" y="1476375"/>
              <a:ext cx="7410450" cy="390525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721" y="5238725"/>
              <a:ext cx="7419975" cy="1362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844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TCP/IP </a:t>
            </a:r>
            <a:r>
              <a:rPr lang="ko-KR" altLang="en-US" dirty="0"/>
              <a:t>소켓 통신 ▶ </a:t>
            </a:r>
            <a:r>
              <a:rPr lang="en-US" altLang="ko-KR" dirty="0"/>
              <a:t>TCP </a:t>
            </a:r>
            <a:r>
              <a:rPr lang="ko-KR" altLang="en-US" dirty="0"/>
              <a:t>클라이언트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14152"/>
            <a:ext cx="8208912" cy="4883199"/>
          </a:xfrm>
        </p:spPr>
        <p:txBody>
          <a:bodyPr/>
          <a:lstStyle/>
          <a:p>
            <a:pPr lvl="1"/>
            <a:r>
              <a:rPr lang="en-US" altLang="ko-KR" dirty="0" err="1"/>
              <a:t>SendThread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33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2132856"/>
            <a:ext cx="6728114" cy="461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TCP/IP </a:t>
            </a:r>
            <a:r>
              <a:rPr lang="ko-KR" altLang="en-US" dirty="0"/>
              <a:t>소켓 통신 ▶ </a:t>
            </a:r>
            <a:r>
              <a:rPr lang="en-US" altLang="ko-KR" dirty="0"/>
              <a:t>TCP </a:t>
            </a:r>
            <a:r>
              <a:rPr lang="ko-KR" altLang="en-US" dirty="0"/>
              <a:t>클라이언트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14152"/>
            <a:ext cx="8208912" cy="4883199"/>
          </a:xfrm>
        </p:spPr>
        <p:txBody>
          <a:bodyPr/>
          <a:lstStyle/>
          <a:p>
            <a:pPr lvl="1"/>
            <a:r>
              <a:rPr lang="en-US" altLang="ko-KR" dirty="0" err="1"/>
              <a:t>SendThread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33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26" y="2223497"/>
            <a:ext cx="6754091" cy="383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8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TCP/IP </a:t>
            </a:r>
            <a:r>
              <a:rPr lang="ko-KR" altLang="en-US" dirty="0"/>
              <a:t>소켓 통신 ▶ </a:t>
            </a:r>
            <a:r>
              <a:rPr lang="en-US" altLang="ko-KR" dirty="0"/>
              <a:t>TCP </a:t>
            </a:r>
            <a:r>
              <a:rPr lang="ko-KR" altLang="en-US" dirty="0"/>
              <a:t>클라이언트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14152"/>
            <a:ext cx="8208912" cy="4883199"/>
          </a:xfrm>
        </p:spPr>
        <p:txBody>
          <a:bodyPr/>
          <a:lstStyle/>
          <a:p>
            <a:pPr lvl="1"/>
            <a:r>
              <a:rPr lang="en-US" altLang="ko-KR" dirty="0" err="1"/>
              <a:t>RecvThread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33425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043608" y="2060848"/>
            <a:ext cx="6773239" cy="4342385"/>
            <a:chOff x="969770" y="2060848"/>
            <a:chExt cx="6773239" cy="434238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1600" y="2060848"/>
              <a:ext cx="6771409" cy="2892136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/>
            <a:srcRect b="70300"/>
            <a:stretch/>
          </p:blipFill>
          <p:spPr>
            <a:xfrm>
              <a:off x="969770" y="4891065"/>
              <a:ext cx="6719455" cy="15121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98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TCP/IP </a:t>
            </a:r>
            <a:r>
              <a:rPr lang="ko-KR" altLang="en-US" dirty="0"/>
              <a:t>소켓 통신 ▶ </a:t>
            </a:r>
            <a:r>
              <a:rPr lang="en-US" altLang="ko-KR" dirty="0"/>
              <a:t>TCP </a:t>
            </a:r>
            <a:r>
              <a:rPr lang="ko-KR" altLang="en-US" dirty="0"/>
              <a:t>클라이언트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14152"/>
            <a:ext cx="8208912" cy="4883199"/>
          </a:xfrm>
        </p:spPr>
        <p:txBody>
          <a:bodyPr/>
          <a:lstStyle/>
          <a:p>
            <a:pPr lvl="1"/>
            <a:r>
              <a:rPr lang="en-US" altLang="ko-KR" dirty="0" err="1"/>
              <a:t>RecvThread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33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29558"/>
          <a:stretch/>
        </p:blipFill>
        <p:spPr>
          <a:xfrm>
            <a:off x="1043608" y="2204864"/>
            <a:ext cx="6719455" cy="358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7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TCP/IP </a:t>
            </a:r>
            <a:r>
              <a:rPr lang="ko-KR" altLang="en-US" dirty="0"/>
              <a:t>소켓 통신 ▶ </a:t>
            </a:r>
            <a:r>
              <a:rPr lang="en-US" altLang="ko-KR" dirty="0"/>
              <a:t>TCP </a:t>
            </a:r>
            <a:r>
              <a:rPr lang="ko-KR" altLang="en-US" dirty="0"/>
              <a:t>클라이언트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0"/>
          </p:nvPr>
        </p:nvSpPr>
        <p:spPr>
          <a:xfrm>
            <a:off x="539552" y="1714152"/>
            <a:ext cx="8208912" cy="4883199"/>
          </a:xfrm>
        </p:spPr>
        <p:txBody>
          <a:bodyPr/>
          <a:lstStyle/>
          <a:p>
            <a:r>
              <a:rPr lang="ko-KR" altLang="en-US" dirty="0" err="1"/>
              <a:t>매니페스트에</a:t>
            </a:r>
            <a:r>
              <a:rPr lang="ko-KR" altLang="en-US" dirty="0"/>
              <a:t> </a:t>
            </a:r>
            <a:r>
              <a:rPr lang="ko-KR" altLang="en-US" dirty="0" err="1" smtClean="0"/>
              <a:t>퍼미션</a:t>
            </a:r>
            <a:r>
              <a:rPr lang="ko-KR" altLang="en-US" dirty="0" smtClean="0"/>
              <a:t> 추가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33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154" y="2276872"/>
            <a:ext cx="718185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6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TCP/IP </a:t>
            </a:r>
            <a:r>
              <a:rPr lang="ko-KR" altLang="en-US" dirty="0"/>
              <a:t>소켓 통신 ▶ </a:t>
            </a:r>
            <a:r>
              <a:rPr lang="en-US" altLang="ko-KR" dirty="0"/>
              <a:t>TCP </a:t>
            </a:r>
            <a:r>
              <a:rPr lang="ko-KR" altLang="en-US" dirty="0"/>
              <a:t>클라이언트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14152"/>
            <a:ext cx="8208912" cy="4883199"/>
          </a:xfrm>
        </p:spPr>
        <p:txBody>
          <a:bodyPr/>
          <a:lstStyle/>
          <a:p>
            <a:r>
              <a:rPr lang="ko-KR" altLang="en-US" dirty="0" smtClean="0"/>
              <a:t>실행 화면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33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276872"/>
            <a:ext cx="652462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31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위치 서비스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하드웨어</a:t>
            </a:r>
            <a:r>
              <a:rPr lang="en-US" altLang="ko-KR" dirty="0"/>
              <a:t>(GPS, </a:t>
            </a:r>
            <a:r>
              <a:rPr lang="en-US" altLang="ko-KR" dirty="0" err="1"/>
              <a:t>WiFi</a:t>
            </a:r>
            <a:r>
              <a:rPr lang="en-US" altLang="ko-KR" dirty="0"/>
              <a:t>, </a:t>
            </a:r>
            <a:r>
              <a:rPr lang="ko-KR" altLang="en-US" dirty="0"/>
              <a:t>이동통신 등</a:t>
            </a:r>
            <a:r>
              <a:rPr lang="en-US" altLang="ko-KR" dirty="0"/>
              <a:t>)</a:t>
            </a:r>
            <a:endParaRPr lang="en-US" altLang="ko-KR" dirty="0" smtClean="0"/>
          </a:p>
          <a:p>
            <a:pPr lvl="1"/>
            <a:r>
              <a:rPr lang="ko-KR" altLang="en-US" dirty="0"/>
              <a:t>기기의 현재 위치를 파악할 수 </a:t>
            </a:r>
            <a:r>
              <a:rPr lang="ko-KR" altLang="en-US" dirty="0" smtClean="0"/>
              <a:t>있도록 대부분의 </a:t>
            </a:r>
            <a:r>
              <a:rPr lang="ko-KR" altLang="en-US" dirty="0"/>
              <a:t>안드로이드 </a:t>
            </a:r>
            <a:r>
              <a:rPr lang="ko-KR" altLang="en-US" dirty="0" smtClean="0"/>
              <a:t>시스템에 내장</a:t>
            </a:r>
            <a:endParaRPr lang="en-US" altLang="ko-KR" dirty="0" smtClean="0"/>
          </a:p>
          <a:p>
            <a:r>
              <a:rPr lang="ko-KR" altLang="en-US" dirty="0"/>
              <a:t>위치 제공자</a:t>
            </a:r>
            <a:r>
              <a:rPr lang="en-US" altLang="ko-KR" dirty="0"/>
              <a:t>(Location Provider)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하드웨어를 </a:t>
            </a:r>
            <a:r>
              <a:rPr lang="ko-KR" altLang="en-US" dirty="0"/>
              <a:t>기반으로 위치 정보를 알려주는 </a:t>
            </a:r>
            <a:r>
              <a:rPr lang="ko-KR" altLang="en-US" dirty="0" smtClean="0"/>
              <a:t>소프트웨어</a:t>
            </a:r>
            <a:endParaRPr lang="en-US" altLang="ko-KR" dirty="0" smtClean="0"/>
          </a:p>
          <a:p>
            <a:r>
              <a:rPr lang="ko-KR" altLang="en-US" dirty="0"/>
              <a:t>위치 서비스</a:t>
            </a:r>
            <a:r>
              <a:rPr lang="en-US" altLang="ko-KR" dirty="0"/>
              <a:t>(Location Service)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위치 </a:t>
            </a:r>
            <a:r>
              <a:rPr lang="ko-KR" altLang="en-US" dirty="0"/>
              <a:t>제공자로부터 기기의 위치를 얻는 등의 작업을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r>
              <a:rPr lang="ko-KR" altLang="en-US" dirty="0" smtClean="0"/>
              <a:t>위치 </a:t>
            </a:r>
            <a:r>
              <a:rPr lang="ko-KR" altLang="en-US" dirty="0"/>
              <a:t>관리자</a:t>
            </a:r>
            <a:r>
              <a:rPr lang="en-US" altLang="ko-KR" dirty="0"/>
              <a:t>(Location Manager)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위치 서비스에 접근하기 위한 </a:t>
            </a:r>
            <a:r>
              <a:rPr lang="ko-KR" altLang="en-US" dirty="0"/>
              <a:t>응용 </a:t>
            </a:r>
            <a:r>
              <a:rPr lang="ko-KR" altLang="en-US" dirty="0" smtClean="0"/>
              <a:t>프로그램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5" y="4797152"/>
            <a:ext cx="8508809" cy="80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3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altLang="ko-KR" sz="1600" b="1" dirty="0"/>
              <a:t>TCP </a:t>
            </a:r>
            <a:r>
              <a:rPr lang="ko-KR" altLang="en-US" sz="1600" b="1" dirty="0"/>
              <a:t>서버의 구조와 핵심 코드를 이해한다</a:t>
            </a:r>
            <a:r>
              <a:rPr lang="en-US" altLang="ko-KR" sz="1600" b="1" dirty="0"/>
              <a:t>.</a:t>
            </a:r>
          </a:p>
          <a:p>
            <a:pPr>
              <a:buFont typeface="Arial" charset="0"/>
              <a:buChar char="•"/>
            </a:pPr>
            <a:r>
              <a:rPr lang="en-US" altLang="ko-KR" sz="1600" b="1" dirty="0" smtClean="0"/>
              <a:t>TCP </a:t>
            </a:r>
            <a:r>
              <a:rPr lang="ko-KR" altLang="en-US" sz="1600" b="1" dirty="0"/>
              <a:t>클라이언트의 구조와 핵심 코드를 이해한다</a:t>
            </a:r>
            <a:r>
              <a:rPr lang="en-US" altLang="ko-KR" sz="1600" b="1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1600" b="1" dirty="0" smtClean="0"/>
              <a:t>위치 </a:t>
            </a:r>
            <a:r>
              <a:rPr lang="ko-KR" altLang="en-US" sz="1600" b="1" dirty="0"/>
              <a:t>서비스로 기기의 위치를 얻을 수 있다</a:t>
            </a:r>
            <a:r>
              <a:rPr lang="en-US" altLang="ko-KR" sz="1600" b="1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1600" b="1" dirty="0" smtClean="0"/>
              <a:t>구글 </a:t>
            </a:r>
            <a:r>
              <a:rPr lang="ko-KR" altLang="en-US" sz="1600" b="1" dirty="0"/>
              <a:t>지도를 사용하기 위한 절차를 파악한다</a:t>
            </a:r>
            <a:r>
              <a:rPr lang="en-US" altLang="ko-KR" sz="1600" b="1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1600" b="1" dirty="0" smtClean="0"/>
              <a:t>구글 </a:t>
            </a:r>
            <a:r>
              <a:rPr lang="ko-KR" altLang="en-US" sz="1600" b="1" dirty="0"/>
              <a:t>지도 응용 앱의 구조와 핵심 코드를 이해한다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262862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위치 서비스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안드로이드 기기의 현재 위치를 얻는 절차</a:t>
            </a:r>
          </a:p>
          <a:p>
            <a:pPr marL="609600" lvl="1" indent="-342900">
              <a:buFont typeface="+mj-ea"/>
              <a:buAutoNum type="circleNumDbPlain"/>
            </a:pPr>
            <a:r>
              <a:rPr lang="ko-KR" altLang="en-US" dirty="0"/>
              <a:t>위치 서비스 사용에 필요한 위치 </a:t>
            </a:r>
            <a:r>
              <a:rPr lang="ko-KR" altLang="en-US" dirty="0" smtClean="0"/>
              <a:t>관리자 얻기</a:t>
            </a:r>
            <a:endParaRPr lang="en-US" altLang="ko-KR" dirty="0" smtClean="0"/>
          </a:p>
          <a:p>
            <a:pPr marL="609600" lvl="1" indent="-342900">
              <a:buFont typeface="+mj-ea"/>
              <a:buAutoNum type="circleNumDbPlain"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</a:pPr>
            <a:endParaRPr lang="ko-KR" altLang="en-US" dirty="0"/>
          </a:p>
          <a:p>
            <a:pPr marL="609600" lvl="1" indent="-342900">
              <a:buFont typeface="+mj-ea"/>
              <a:buAutoNum type="circleNumDbPlain"/>
            </a:pPr>
            <a:r>
              <a:rPr lang="en-US" altLang="ko-KR" dirty="0" err="1"/>
              <a:t>LocationListener</a:t>
            </a:r>
            <a:r>
              <a:rPr lang="en-US" altLang="ko-KR" dirty="0"/>
              <a:t> </a:t>
            </a:r>
            <a:r>
              <a:rPr lang="ko-KR" altLang="en-US" dirty="0"/>
              <a:t>객체 </a:t>
            </a:r>
            <a:r>
              <a:rPr lang="ko-KR" altLang="en-US" dirty="0" smtClean="0"/>
              <a:t>준비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086697"/>
            <a:ext cx="5927541" cy="48805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261" y="3090157"/>
            <a:ext cx="5951157" cy="377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1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위치 서비스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안드로이드 기기의 현재 위치를 얻는 절차</a:t>
            </a:r>
          </a:p>
          <a:p>
            <a:pPr marL="609600" lvl="1" indent="-342900">
              <a:buFont typeface="+mj-ea"/>
              <a:buAutoNum type="circleNumDbPlain"/>
            </a:pPr>
            <a:endParaRPr lang="ko-KR" altLang="en-US" dirty="0"/>
          </a:p>
          <a:p>
            <a:pPr marL="609600" lvl="1" indent="-342900">
              <a:buFont typeface="+mj-ea"/>
              <a:buAutoNum type="circleNumDbPlain" startAt="3"/>
            </a:pPr>
            <a:r>
              <a:rPr lang="ko-KR" altLang="en-US" dirty="0"/>
              <a:t>기기의 위치 정보를 얻고 싶을 때 </a:t>
            </a:r>
            <a:r>
              <a:rPr lang="en-US" altLang="ko-KR" dirty="0" err="1"/>
              <a:t>LocationListener</a:t>
            </a:r>
            <a:r>
              <a:rPr lang="en-US" altLang="ko-KR" dirty="0"/>
              <a:t> </a:t>
            </a:r>
            <a:r>
              <a:rPr lang="ko-KR" altLang="en-US" dirty="0"/>
              <a:t>객체를 </a:t>
            </a:r>
            <a:r>
              <a:rPr lang="ko-KR" altLang="en-US" dirty="0" smtClean="0"/>
              <a:t>등록</a:t>
            </a:r>
            <a:endParaRPr lang="en-US" altLang="ko-KR" dirty="0" smtClean="0"/>
          </a:p>
          <a:p>
            <a:pPr marL="609600" lvl="1" indent="-342900">
              <a:buFont typeface="+mj-ea"/>
              <a:buAutoNum type="circleNumDbPlain" startAt="3"/>
            </a:pPr>
            <a:endParaRPr lang="en-US" altLang="ko-KR" dirty="0"/>
          </a:p>
          <a:p>
            <a:pPr marL="609600" lvl="1" indent="-342900">
              <a:buFont typeface="+mj-ea"/>
              <a:buAutoNum type="circleNumDbPlain" startAt="3"/>
            </a:pPr>
            <a:endParaRPr lang="en-US" altLang="ko-KR" dirty="0" smtClean="0"/>
          </a:p>
          <a:p>
            <a:pPr marL="609600" lvl="1" indent="-342900">
              <a:buFont typeface="+mj-ea"/>
              <a:buAutoNum type="circleNumDbPlain" startAt="3"/>
            </a:pPr>
            <a:endParaRPr lang="en-US" altLang="ko-KR" dirty="0"/>
          </a:p>
          <a:p>
            <a:pPr marL="609600" lvl="1" indent="-342900">
              <a:buFont typeface="+mj-ea"/>
              <a:buAutoNum type="circleNumDbPlain" startAt="3"/>
            </a:pPr>
            <a:r>
              <a:rPr lang="ko-KR" altLang="en-US" dirty="0" smtClean="0"/>
              <a:t>기기의 위치 정보가 필요 없을 때 </a:t>
            </a:r>
            <a:r>
              <a:rPr lang="en-US" altLang="ko-KR" dirty="0" err="1" smtClean="0"/>
              <a:t>LocationListener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등록 해제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353344"/>
            <a:ext cx="7219950" cy="8477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401" y="3797483"/>
            <a:ext cx="719137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93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위치 서비스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767878"/>
            <a:ext cx="8208912" cy="4829473"/>
          </a:xfrm>
        </p:spPr>
        <p:txBody>
          <a:bodyPr/>
          <a:lstStyle/>
          <a:p>
            <a:r>
              <a:rPr lang="ko-KR" altLang="en-US" dirty="0"/>
              <a:t>컴포넌트 트리를 참고하여 </a:t>
            </a:r>
            <a:r>
              <a:rPr lang="en-US" altLang="ko-KR" dirty="0" smtClean="0"/>
              <a:t>res/layout/activity_main.xml</a:t>
            </a:r>
            <a:r>
              <a:rPr lang="ko-KR" altLang="en-US" dirty="0"/>
              <a:t>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715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94" y="2555510"/>
            <a:ext cx="2641023" cy="9957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3998" y="2378173"/>
            <a:ext cx="6011269" cy="447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57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위치 서비스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67879"/>
            <a:ext cx="8208912" cy="1445098"/>
          </a:xfrm>
        </p:spPr>
        <p:txBody>
          <a:bodyPr/>
          <a:lstStyle/>
          <a:p>
            <a:r>
              <a:rPr lang="ko-KR" altLang="en-US" dirty="0" err="1"/>
              <a:t>매니페스트에</a:t>
            </a:r>
            <a:r>
              <a:rPr lang="ko-KR" altLang="en-US" dirty="0"/>
              <a:t> </a:t>
            </a:r>
            <a:r>
              <a:rPr lang="ko-KR" altLang="en-US" dirty="0" err="1"/>
              <a:t>퍼미션</a:t>
            </a:r>
            <a:r>
              <a:rPr lang="ko-KR" altLang="en-US" dirty="0"/>
              <a:t> 추가</a:t>
            </a:r>
            <a:endParaRPr lang="en-US" altLang="ko-KR" dirty="0"/>
          </a:p>
          <a:p>
            <a:r>
              <a:rPr lang="en-US" altLang="ko-KR" dirty="0"/>
              <a:t>‘</a:t>
            </a:r>
            <a:r>
              <a:rPr lang="en-US" altLang="ko-KR" dirty="0" err="1"/>
              <a:t>build.gradle</a:t>
            </a:r>
            <a:r>
              <a:rPr lang="en-US" altLang="ko-KR" dirty="0"/>
              <a:t> (Module: app)’ </a:t>
            </a:r>
            <a:r>
              <a:rPr lang="ko-KR" altLang="en-US" dirty="0"/>
              <a:t>열기 </a:t>
            </a:r>
            <a:r>
              <a:rPr lang="en-US" altLang="ko-KR" dirty="0"/>
              <a:t>-&gt; </a:t>
            </a:r>
            <a:r>
              <a:rPr lang="en-US" altLang="ko-KR" dirty="0" err="1"/>
              <a:t>targetSdkVersion</a:t>
            </a:r>
            <a:r>
              <a:rPr lang="ko-KR" altLang="en-US" dirty="0"/>
              <a:t>을 </a:t>
            </a:r>
            <a:r>
              <a:rPr lang="en-US" altLang="ko-KR" dirty="0"/>
              <a:t>22</a:t>
            </a:r>
            <a:r>
              <a:rPr lang="ko-KR" altLang="en-US" dirty="0"/>
              <a:t>로 수정 </a:t>
            </a:r>
            <a:r>
              <a:rPr lang="en-US" altLang="ko-KR" dirty="0"/>
              <a:t>-&gt; </a:t>
            </a:r>
            <a:r>
              <a:rPr lang="ko-KR" altLang="en-US" dirty="0"/>
              <a:t>우측 상단의 ‘</a:t>
            </a:r>
            <a:r>
              <a:rPr lang="en-US" altLang="ko-KR" dirty="0"/>
              <a:t>Sync Now’ </a:t>
            </a:r>
            <a:r>
              <a:rPr lang="ko-KR" altLang="en-US" dirty="0"/>
              <a:t>클릭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715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802" y="3356992"/>
            <a:ext cx="7299614" cy="253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37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위치 서비스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67878"/>
            <a:ext cx="8208912" cy="4829473"/>
          </a:xfrm>
        </p:spPr>
        <p:txBody>
          <a:bodyPr/>
          <a:lstStyle/>
          <a:p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클래스에 </a:t>
            </a:r>
            <a:r>
              <a:rPr lang="ko-KR" altLang="en-US" dirty="0" smtClean="0"/>
              <a:t>코드 작성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715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314918"/>
            <a:ext cx="5927541" cy="429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4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위치 서비스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767878"/>
            <a:ext cx="8208912" cy="4829473"/>
          </a:xfrm>
        </p:spPr>
        <p:txBody>
          <a:bodyPr/>
          <a:lstStyle/>
          <a:p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클래스에 </a:t>
            </a:r>
            <a:r>
              <a:rPr lang="ko-KR" altLang="en-US" dirty="0" smtClean="0"/>
              <a:t>코드 작성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71525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99592" y="2420888"/>
            <a:ext cx="5990605" cy="4311390"/>
            <a:chOff x="942867" y="2776537"/>
            <a:chExt cx="7248633" cy="521678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2776537"/>
              <a:ext cx="7239000" cy="130492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2867" y="3926144"/>
              <a:ext cx="7229475" cy="4067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210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위치 서비스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67878"/>
            <a:ext cx="8208912" cy="4829473"/>
          </a:xfrm>
        </p:spPr>
        <p:txBody>
          <a:bodyPr/>
          <a:lstStyle/>
          <a:p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클래스에 </a:t>
            </a:r>
            <a:r>
              <a:rPr lang="ko-KR" altLang="en-US" dirty="0" smtClean="0"/>
              <a:t>코드 작성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715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420888"/>
            <a:ext cx="6589568" cy="407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67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위치 서비스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539552" y="1767878"/>
            <a:ext cx="8208912" cy="4829473"/>
          </a:xfrm>
        </p:spPr>
        <p:txBody>
          <a:bodyPr/>
          <a:lstStyle/>
          <a:p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클래스에 </a:t>
            </a:r>
            <a:r>
              <a:rPr lang="ko-KR" altLang="en-US" dirty="0" smtClean="0"/>
              <a:t>코드 작성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71525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547575" y="2492896"/>
            <a:ext cx="6589570" cy="2970948"/>
            <a:chOff x="928685" y="2776537"/>
            <a:chExt cx="7248527" cy="326804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6787" y="2776537"/>
              <a:ext cx="7210425" cy="130492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8685" y="3939555"/>
              <a:ext cx="7229475" cy="2105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917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위치 서비스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67878"/>
            <a:ext cx="8208912" cy="4829473"/>
          </a:xfrm>
        </p:spPr>
        <p:txBody>
          <a:bodyPr/>
          <a:lstStyle/>
          <a:p>
            <a:r>
              <a:rPr lang="ko-KR" altLang="en-US" dirty="0" smtClean="0"/>
              <a:t>실행 화면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715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420888"/>
            <a:ext cx="479107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0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위치 서비스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67878"/>
            <a:ext cx="8208912" cy="4829473"/>
          </a:xfrm>
        </p:spPr>
        <p:txBody>
          <a:bodyPr/>
          <a:lstStyle/>
          <a:p>
            <a:r>
              <a:rPr lang="ko-KR" altLang="en-US" dirty="0" smtClean="0"/>
              <a:t>실행 화면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715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392991"/>
            <a:ext cx="4589318" cy="398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29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TCP/IP </a:t>
            </a:r>
            <a:r>
              <a:rPr lang="ko-KR" altLang="en-US" dirty="0"/>
              <a:t>소켓 통신 </a:t>
            </a:r>
            <a:r>
              <a:rPr lang="ko-KR" altLang="en-US" dirty="0" smtClean="0"/>
              <a:t>▶ 소켓 통신 기초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184576"/>
          </a:xfrm>
        </p:spPr>
        <p:txBody>
          <a:bodyPr/>
          <a:lstStyle/>
          <a:p>
            <a:r>
              <a:rPr lang="ko-KR" altLang="en-US" dirty="0" smtClean="0"/>
              <a:t>소켓</a:t>
            </a:r>
            <a:r>
              <a:rPr lang="en-US" altLang="ko-KR" dirty="0" smtClean="0"/>
              <a:t>(Socket)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다양한 </a:t>
            </a:r>
            <a:r>
              <a:rPr lang="ko-KR" altLang="en-US" dirty="0"/>
              <a:t>운영 체제와 언어에서 지원되는 네트워크 프로그래밍 </a:t>
            </a:r>
            <a:r>
              <a:rPr lang="en-US" altLang="ko-KR" dirty="0" smtClean="0"/>
              <a:t>API</a:t>
            </a:r>
            <a:endParaRPr lang="en-US" altLang="ko-KR" dirty="0"/>
          </a:p>
          <a:p>
            <a:pPr lvl="1"/>
            <a:r>
              <a:rPr lang="ko-KR" altLang="en-US" dirty="0" err="1" smtClean="0"/>
              <a:t>저수준이므로</a:t>
            </a:r>
            <a:r>
              <a:rPr lang="ko-KR" altLang="en-US" dirty="0" smtClean="0"/>
              <a:t> </a:t>
            </a:r>
            <a:r>
              <a:rPr lang="ko-KR" altLang="en-US" dirty="0"/>
              <a:t>통신의 </a:t>
            </a:r>
            <a:r>
              <a:rPr lang="ko-KR" altLang="en-US" dirty="0" smtClean="0"/>
              <a:t>세부 사항을 </a:t>
            </a:r>
            <a:r>
              <a:rPr lang="ko-KR" altLang="en-US" dirty="0"/>
              <a:t>개발자가 일일이 설계하고 구현해야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소켓 통신 기초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서버</a:t>
            </a:r>
            <a:r>
              <a:rPr lang="en-US" altLang="ko-KR" dirty="0" smtClean="0"/>
              <a:t>(Server):</a:t>
            </a:r>
            <a:r>
              <a:rPr lang="ko-KR" altLang="en-US" dirty="0" smtClean="0"/>
              <a:t> </a:t>
            </a:r>
            <a:r>
              <a:rPr lang="ko-KR" altLang="en-US" dirty="0"/>
              <a:t>먼저 실행하여 </a:t>
            </a:r>
            <a:r>
              <a:rPr lang="ko-KR" altLang="en-US" dirty="0" smtClean="0"/>
              <a:t>기다리는 프로그램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클라이언트</a:t>
            </a:r>
            <a:r>
              <a:rPr lang="en-US" altLang="ko-KR" dirty="0" smtClean="0"/>
              <a:t>(Client):</a:t>
            </a:r>
            <a:r>
              <a:rPr lang="ko-KR" altLang="en-US" dirty="0" smtClean="0"/>
              <a:t> </a:t>
            </a:r>
            <a:r>
              <a:rPr lang="ko-KR" altLang="en-US" dirty="0"/>
              <a:t>통신을 하고자 서버에 접속하는 </a:t>
            </a:r>
            <a:r>
              <a:rPr lang="ko-KR" altLang="en-US" dirty="0" smtClean="0"/>
              <a:t>프로그램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서버와 클라이언트는 서로 다른 </a:t>
            </a:r>
            <a:r>
              <a:rPr lang="en-US" altLang="ko-KR" dirty="0" smtClean="0"/>
              <a:t>IP </a:t>
            </a:r>
            <a:r>
              <a:rPr lang="ko-KR" altLang="en-US" dirty="0" smtClean="0"/>
              <a:t>주소를 가지는 시스템에서 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해당 시스템 내에서 고유한 포트 번호를 가짐</a:t>
            </a:r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4581128"/>
            <a:ext cx="4825475" cy="203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38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구글 지도 ▶ 구글 지도 기초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424936" cy="5400600"/>
          </a:xfrm>
        </p:spPr>
        <p:txBody>
          <a:bodyPr/>
          <a:lstStyle/>
          <a:p>
            <a:r>
              <a:rPr lang="ko-KR" altLang="en-US" dirty="0"/>
              <a:t>구글 지도를 사용하는 </a:t>
            </a:r>
            <a:r>
              <a:rPr lang="ko-KR" altLang="en-US" dirty="0" smtClean="0"/>
              <a:t>앱의 개발과 테스트를 위한 조건</a:t>
            </a:r>
            <a:endParaRPr lang="en-US" altLang="ko-KR" dirty="0" smtClean="0"/>
          </a:p>
          <a:p>
            <a:pPr lvl="1"/>
            <a:r>
              <a:rPr lang="ko-KR" altLang="en-US" dirty="0"/>
              <a:t>최신 구글 플레이 </a:t>
            </a:r>
            <a:r>
              <a:rPr lang="ko-KR" altLang="en-US" dirty="0" smtClean="0"/>
              <a:t>서비스</a:t>
            </a:r>
            <a:r>
              <a:rPr lang="en-US" altLang="ko-KR" dirty="0" smtClean="0"/>
              <a:t>(Google </a:t>
            </a:r>
            <a:r>
              <a:rPr lang="en-US" altLang="ko-KR" dirty="0"/>
              <a:t>Play </a:t>
            </a:r>
            <a:r>
              <a:rPr lang="en-US" altLang="ko-KR" dirty="0" smtClean="0"/>
              <a:t>Service)</a:t>
            </a:r>
            <a:r>
              <a:rPr lang="ko-KR" altLang="en-US" dirty="0" smtClean="0"/>
              <a:t>가 </a:t>
            </a:r>
            <a:r>
              <a:rPr lang="ko-KR" altLang="en-US" dirty="0"/>
              <a:t>테스트 기기에 </a:t>
            </a:r>
            <a:r>
              <a:rPr lang="ko-KR" altLang="en-US" dirty="0" smtClean="0"/>
              <a:t>설치됨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기기에서 인터넷 사용 가능</a:t>
            </a:r>
            <a:endParaRPr lang="en-US" altLang="ko-KR" dirty="0" smtClean="0"/>
          </a:p>
          <a:p>
            <a:pPr lvl="2"/>
            <a:r>
              <a:rPr lang="ko-KR" altLang="en-US" dirty="0"/>
              <a:t>구글 서버에서 지도 타일</a:t>
            </a:r>
            <a:r>
              <a:rPr lang="en-US" altLang="ko-KR" dirty="0"/>
              <a:t>(map tile-</a:t>
            </a:r>
            <a:r>
              <a:rPr lang="ko-KR" altLang="en-US" dirty="0"/>
              <a:t>직사각형 영역의 지도 데이터</a:t>
            </a:r>
            <a:r>
              <a:rPr lang="en-US" altLang="ko-KR" dirty="0"/>
              <a:t>)</a:t>
            </a:r>
            <a:r>
              <a:rPr lang="ko-KR" altLang="en-US" dirty="0"/>
              <a:t>을 받아와야 </a:t>
            </a:r>
            <a:r>
              <a:rPr lang="ko-KR" altLang="en-US" dirty="0" smtClean="0"/>
              <a:t>하기 때문</a:t>
            </a:r>
            <a:endParaRPr lang="en-US" altLang="ko-KR" dirty="0"/>
          </a:p>
          <a:p>
            <a:pPr lvl="1"/>
            <a:r>
              <a:rPr lang="ko-KR" altLang="en-US" dirty="0" smtClean="0"/>
              <a:t>안드로이드 </a:t>
            </a:r>
            <a:r>
              <a:rPr lang="en-US" altLang="ko-KR" dirty="0"/>
              <a:t>SDK </a:t>
            </a:r>
            <a:r>
              <a:rPr lang="ko-KR" altLang="en-US" dirty="0"/>
              <a:t>구성 요소 중 </a:t>
            </a:r>
            <a:r>
              <a:rPr lang="en-US" altLang="ko-KR" dirty="0"/>
              <a:t>Google Repository</a:t>
            </a:r>
            <a:r>
              <a:rPr lang="ko-KR" altLang="en-US" dirty="0"/>
              <a:t>가 </a:t>
            </a:r>
            <a:r>
              <a:rPr lang="ko-KR" altLang="en-US" dirty="0" smtClean="0"/>
              <a:t>설치됨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/>
              <a:t>안드로이드 에뮬레이터를 사용하는 경우</a:t>
            </a:r>
            <a:r>
              <a:rPr lang="en-US" altLang="ko-KR" dirty="0"/>
              <a:t>, PC</a:t>
            </a:r>
            <a:r>
              <a:rPr lang="ko-KR" altLang="en-US" dirty="0"/>
              <a:t>의 그래픽 카드가 </a:t>
            </a:r>
            <a:r>
              <a:rPr lang="en-US" altLang="ko-KR" dirty="0"/>
              <a:t>OpenGL 2.0 </a:t>
            </a:r>
            <a:r>
              <a:rPr lang="ko-KR" altLang="en-US" dirty="0" smtClean="0"/>
              <a:t>이상 지원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072537"/>
            <a:ext cx="4462913" cy="255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73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구글 지도 ▶ 구글 지도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714152"/>
            <a:ext cx="8208912" cy="4883199"/>
          </a:xfrm>
        </p:spPr>
        <p:txBody>
          <a:bodyPr/>
          <a:lstStyle/>
          <a:p>
            <a:r>
              <a:rPr lang="ko-KR" altLang="en-US" dirty="0" smtClean="0"/>
              <a:t>프로젝트 생성 및 수정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334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527" y="2420888"/>
            <a:ext cx="4894891" cy="367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4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구글 지도 ▶ 구글 지도 기초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14152"/>
            <a:ext cx="8208912" cy="4883199"/>
          </a:xfrm>
        </p:spPr>
        <p:txBody>
          <a:bodyPr/>
          <a:lstStyle/>
          <a:p>
            <a:r>
              <a:rPr lang="ko-KR" altLang="en-US" dirty="0" smtClean="0"/>
              <a:t>프로젝트 생성 및 수정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33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370" y="2348880"/>
            <a:ext cx="4909204" cy="375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5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구글 지도 ▶ 구글 지도 기초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14152"/>
            <a:ext cx="8208912" cy="4883199"/>
          </a:xfrm>
        </p:spPr>
        <p:txBody>
          <a:bodyPr/>
          <a:lstStyle/>
          <a:p>
            <a:r>
              <a:rPr lang="ko-KR" altLang="en-US" dirty="0"/>
              <a:t>구글 웹 사이트에서 구글 지도 </a:t>
            </a:r>
            <a:r>
              <a:rPr lang="en-US" altLang="ko-KR" dirty="0"/>
              <a:t>API </a:t>
            </a:r>
            <a:r>
              <a:rPr lang="ko-KR" altLang="en-US" dirty="0" smtClean="0"/>
              <a:t>키 발급</a:t>
            </a:r>
            <a:r>
              <a:rPr lang="en-US" altLang="ko-KR" dirty="0" smtClean="0"/>
              <a:t>,</a:t>
            </a:r>
            <a:r>
              <a:rPr lang="ko-KR" altLang="en-US" dirty="0" smtClean="0"/>
              <a:t> 프로젝트 </a:t>
            </a:r>
            <a:r>
              <a:rPr lang="ko-KR" altLang="en-US" dirty="0"/>
              <a:t>수정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33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0" y="2420888"/>
            <a:ext cx="5905500" cy="319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8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구글 지도 ▶ 구글 지도 기초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14152"/>
            <a:ext cx="8208912" cy="4883199"/>
          </a:xfrm>
        </p:spPr>
        <p:txBody>
          <a:bodyPr/>
          <a:lstStyle/>
          <a:p>
            <a:r>
              <a:rPr lang="ko-KR" altLang="en-US" dirty="0"/>
              <a:t>구글 웹 사이트에서 구글 지도 </a:t>
            </a:r>
            <a:r>
              <a:rPr lang="en-US" altLang="ko-KR" dirty="0"/>
              <a:t>API </a:t>
            </a:r>
            <a:r>
              <a:rPr lang="ko-KR" altLang="en-US" dirty="0" smtClean="0"/>
              <a:t>키 발급</a:t>
            </a:r>
            <a:r>
              <a:rPr lang="en-US" altLang="ko-KR" dirty="0" smtClean="0"/>
              <a:t>,</a:t>
            </a:r>
            <a:r>
              <a:rPr lang="ko-KR" altLang="en-US" dirty="0" smtClean="0"/>
              <a:t> 프로젝트 </a:t>
            </a:r>
            <a:r>
              <a:rPr lang="ko-KR" altLang="en-US" dirty="0"/>
              <a:t>수정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33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273" y="2420888"/>
            <a:ext cx="5957455" cy="318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72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구글 지도 ▶ 구글 지도 기초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14152"/>
            <a:ext cx="8208912" cy="4883199"/>
          </a:xfrm>
        </p:spPr>
        <p:txBody>
          <a:bodyPr/>
          <a:lstStyle/>
          <a:p>
            <a:r>
              <a:rPr lang="ko-KR" altLang="en-US" dirty="0"/>
              <a:t>구글 웹 사이트에서 구글 지도 </a:t>
            </a:r>
            <a:r>
              <a:rPr lang="en-US" altLang="ko-KR" dirty="0"/>
              <a:t>API </a:t>
            </a:r>
            <a:r>
              <a:rPr lang="ko-KR" altLang="en-US" dirty="0" smtClean="0"/>
              <a:t>키 발급</a:t>
            </a:r>
            <a:r>
              <a:rPr lang="en-US" altLang="ko-KR" dirty="0" smtClean="0"/>
              <a:t>,</a:t>
            </a:r>
            <a:r>
              <a:rPr lang="ko-KR" altLang="en-US" dirty="0" smtClean="0"/>
              <a:t> 프로젝트 </a:t>
            </a:r>
            <a:r>
              <a:rPr lang="ko-KR" altLang="en-US" dirty="0"/>
              <a:t>수정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33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273" y="2420888"/>
            <a:ext cx="595745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9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구글 지도 ▶ 구글 지도 기초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14152"/>
            <a:ext cx="8208912" cy="4883199"/>
          </a:xfrm>
        </p:spPr>
        <p:txBody>
          <a:bodyPr/>
          <a:lstStyle/>
          <a:p>
            <a:r>
              <a:rPr lang="ko-KR" altLang="en-US" dirty="0"/>
              <a:t>구글 웹 사이트에서 구글 지도 </a:t>
            </a:r>
            <a:r>
              <a:rPr lang="en-US" altLang="ko-KR" dirty="0"/>
              <a:t>API </a:t>
            </a:r>
            <a:r>
              <a:rPr lang="ko-KR" altLang="en-US" dirty="0" smtClean="0"/>
              <a:t>키 발급</a:t>
            </a:r>
            <a:r>
              <a:rPr lang="en-US" altLang="ko-KR" dirty="0" smtClean="0"/>
              <a:t>,</a:t>
            </a:r>
            <a:r>
              <a:rPr lang="ko-KR" altLang="en-US" dirty="0" smtClean="0"/>
              <a:t> 프로젝트 </a:t>
            </a:r>
            <a:r>
              <a:rPr lang="ko-KR" altLang="en-US" dirty="0"/>
              <a:t>수정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33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0" y="2420888"/>
            <a:ext cx="5905500" cy="319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구글 지도 ▶ 구글 지도 기초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14152"/>
            <a:ext cx="8208912" cy="4883199"/>
          </a:xfrm>
        </p:spPr>
        <p:txBody>
          <a:bodyPr/>
          <a:lstStyle/>
          <a:p>
            <a:r>
              <a:rPr lang="ko-KR" altLang="en-US" dirty="0"/>
              <a:t>구글 웹 사이트에서 구글 지도 </a:t>
            </a:r>
            <a:r>
              <a:rPr lang="en-US" altLang="ko-KR" dirty="0"/>
              <a:t>API </a:t>
            </a:r>
            <a:r>
              <a:rPr lang="ko-KR" altLang="en-US" dirty="0" smtClean="0"/>
              <a:t>키 발급</a:t>
            </a:r>
            <a:r>
              <a:rPr lang="en-US" altLang="ko-KR" dirty="0" smtClean="0"/>
              <a:t>,</a:t>
            </a:r>
            <a:r>
              <a:rPr lang="ko-KR" altLang="en-US" dirty="0" smtClean="0"/>
              <a:t> 프로젝트 </a:t>
            </a:r>
            <a:r>
              <a:rPr lang="ko-KR" altLang="en-US" dirty="0"/>
              <a:t>수정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33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602" y="2420888"/>
            <a:ext cx="5948795" cy="319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66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구글 지도 ▶ 구글 지도 기초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14152"/>
            <a:ext cx="8208912" cy="4883199"/>
          </a:xfrm>
        </p:spPr>
        <p:txBody>
          <a:bodyPr/>
          <a:lstStyle/>
          <a:p>
            <a:r>
              <a:rPr lang="ko-KR" altLang="en-US" dirty="0"/>
              <a:t>구글 웹 사이트에서 구글 지도 </a:t>
            </a:r>
            <a:r>
              <a:rPr lang="en-US" altLang="ko-KR" dirty="0"/>
              <a:t>API </a:t>
            </a:r>
            <a:r>
              <a:rPr lang="ko-KR" altLang="en-US" dirty="0" smtClean="0"/>
              <a:t>키 발급</a:t>
            </a:r>
            <a:r>
              <a:rPr lang="en-US" altLang="ko-KR" dirty="0" smtClean="0"/>
              <a:t>,</a:t>
            </a:r>
            <a:r>
              <a:rPr lang="ko-KR" altLang="en-US" dirty="0" smtClean="0"/>
              <a:t> 프로젝트 </a:t>
            </a:r>
            <a:r>
              <a:rPr lang="ko-KR" altLang="en-US" dirty="0"/>
              <a:t>수정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33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614" y="2348880"/>
            <a:ext cx="5974773" cy="335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4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구글 지도 ▶ 구글 지도 기초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14152"/>
            <a:ext cx="8208912" cy="4883199"/>
          </a:xfrm>
        </p:spPr>
        <p:txBody>
          <a:bodyPr/>
          <a:lstStyle/>
          <a:p>
            <a:r>
              <a:rPr lang="ko-KR" altLang="en-US" dirty="0" smtClean="0"/>
              <a:t>실행 화면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33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509" y="2492896"/>
            <a:ext cx="435292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65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TCP/IP </a:t>
            </a:r>
            <a:r>
              <a:rPr lang="ko-KR" altLang="en-US" dirty="0"/>
              <a:t>소켓 통신 ▶ 소켓 통신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TCP </a:t>
            </a:r>
            <a:r>
              <a:rPr lang="ko-KR" altLang="en-US" dirty="0" smtClean="0"/>
              <a:t>서버의 </a:t>
            </a:r>
            <a:r>
              <a:rPr lang="ko-KR" altLang="en-US" dirty="0"/>
              <a:t>기본 </a:t>
            </a:r>
            <a:r>
              <a:rPr lang="ko-KR" altLang="en-US" dirty="0" smtClean="0"/>
              <a:t>구조</a:t>
            </a:r>
            <a:endParaRPr lang="en-US" altLang="ko-KR" dirty="0" smtClean="0"/>
          </a:p>
          <a:p>
            <a:pPr lvl="1"/>
            <a:r>
              <a:rPr lang="ko-KR" altLang="en-US" dirty="0"/>
              <a:t>자바 언어가 제공하는 소켓 클래스를 이용하여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967" y="2060848"/>
            <a:ext cx="5419241" cy="47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9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구글 지도 ▶ 구글 지도 기초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14152"/>
            <a:ext cx="8208912" cy="4883199"/>
          </a:xfrm>
        </p:spPr>
        <p:txBody>
          <a:bodyPr/>
          <a:lstStyle/>
          <a:p>
            <a:r>
              <a:rPr lang="en-US" altLang="ko-KR" dirty="0"/>
              <a:t>BasicMap1 </a:t>
            </a:r>
            <a:r>
              <a:rPr lang="ko-KR" altLang="en-US" dirty="0" smtClean="0"/>
              <a:t>예제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매니페스트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33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12" y="2380463"/>
            <a:ext cx="741997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구글 지도 ▶ 구글 지도 기초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14152"/>
            <a:ext cx="8208912" cy="4883199"/>
          </a:xfrm>
        </p:spPr>
        <p:txBody>
          <a:bodyPr/>
          <a:lstStyle/>
          <a:p>
            <a:r>
              <a:rPr lang="en-US" altLang="ko-KR" dirty="0"/>
              <a:t>BasicMap1 </a:t>
            </a:r>
            <a:r>
              <a:rPr lang="ko-KR" altLang="en-US" dirty="0" smtClean="0"/>
              <a:t>예제</a:t>
            </a:r>
            <a:r>
              <a:rPr lang="en-US" altLang="ko-KR" dirty="0" smtClean="0"/>
              <a:t>: </a:t>
            </a:r>
            <a:r>
              <a:rPr lang="ko-KR" altLang="en-US" dirty="0" smtClean="0"/>
              <a:t>레이아웃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33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2" y="2492896"/>
            <a:ext cx="74580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0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구글 지도 ▶ 구글 지도 기초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714152"/>
            <a:ext cx="8208912" cy="4883199"/>
          </a:xfrm>
        </p:spPr>
        <p:txBody>
          <a:bodyPr/>
          <a:lstStyle/>
          <a:p>
            <a:r>
              <a:rPr lang="en-US" altLang="ko-KR" dirty="0"/>
              <a:t>BasicMap1 </a:t>
            </a:r>
            <a:r>
              <a:rPr lang="ko-KR" altLang="en-US" dirty="0" smtClean="0"/>
              <a:t>예제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자바 코드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33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12" y="2708920"/>
            <a:ext cx="741997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8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구글 지도 ▶ 구글 지도 기초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714152"/>
            <a:ext cx="8208912" cy="4883199"/>
          </a:xfrm>
        </p:spPr>
        <p:txBody>
          <a:bodyPr/>
          <a:lstStyle/>
          <a:p>
            <a:r>
              <a:rPr lang="en-US" altLang="ko-KR" dirty="0"/>
              <a:t>BasicMap1 </a:t>
            </a:r>
            <a:r>
              <a:rPr lang="ko-KR" altLang="en-US" dirty="0" smtClean="0"/>
              <a:t>예제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자바 코드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334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277" y="2889449"/>
            <a:ext cx="741045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8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구글 지도 ▶ </a:t>
            </a:r>
            <a:r>
              <a:rPr lang="ko-KR" altLang="en-US" dirty="0" smtClean="0"/>
              <a:t>구글 지도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733202"/>
            <a:ext cx="8208912" cy="4864149"/>
          </a:xfrm>
        </p:spPr>
        <p:txBody>
          <a:bodyPr/>
          <a:lstStyle/>
          <a:p>
            <a:r>
              <a:rPr lang="ko-KR" altLang="en-US" dirty="0"/>
              <a:t>구글 지도 서비스 사용에 필요한 </a:t>
            </a:r>
            <a:r>
              <a:rPr lang="ko-KR" altLang="en-US" dirty="0" smtClean="0"/>
              <a:t>라이브러리 추가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524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444672"/>
            <a:ext cx="822960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2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구글 지도 ▶ </a:t>
            </a:r>
            <a:r>
              <a:rPr lang="ko-KR" altLang="en-US" dirty="0" smtClean="0"/>
              <a:t>구글 지도 활용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33202"/>
            <a:ext cx="8208912" cy="4864149"/>
          </a:xfrm>
        </p:spPr>
        <p:txBody>
          <a:bodyPr/>
          <a:lstStyle/>
          <a:p>
            <a:r>
              <a:rPr lang="ko-KR" altLang="en-US" dirty="0"/>
              <a:t>구글 지도 서비스 사용에 필요한 </a:t>
            </a:r>
            <a:r>
              <a:rPr lang="ko-KR" altLang="en-US" dirty="0" smtClean="0"/>
              <a:t>라이브러리 추가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52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2407913"/>
            <a:ext cx="712470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8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구글 지도 ▶ </a:t>
            </a:r>
            <a:r>
              <a:rPr lang="ko-KR" altLang="en-US" dirty="0" smtClean="0"/>
              <a:t>구글 지도 활용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33202"/>
            <a:ext cx="8208912" cy="4864149"/>
          </a:xfrm>
        </p:spPr>
        <p:txBody>
          <a:bodyPr/>
          <a:lstStyle/>
          <a:p>
            <a:r>
              <a:rPr lang="ko-KR" altLang="en-US" dirty="0"/>
              <a:t>구글 지도 서비스 사용에 필요한 </a:t>
            </a:r>
            <a:r>
              <a:rPr lang="ko-KR" altLang="en-US" dirty="0" smtClean="0"/>
              <a:t>라이브러리 추가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52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2465545"/>
            <a:ext cx="70866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2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구글 지도 ▶ </a:t>
            </a:r>
            <a:r>
              <a:rPr lang="ko-KR" altLang="en-US" dirty="0" smtClean="0"/>
              <a:t>구글 지도 활용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33202"/>
            <a:ext cx="8208912" cy="4864149"/>
          </a:xfrm>
        </p:spPr>
        <p:txBody>
          <a:bodyPr/>
          <a:lstStyle/>
          <a:p>
            <a:r>
              <a:rPr lang="ko-KR" altLang="en-US" dirty="0"/>
              <a:t>구글 지도 서비스 사용에 필요한 </a:t>
            </a:r>
            <a:r>
              <a:rPr lang="ko-KR" altLang="en-US" dirty="0" smtClean="0"/>
              <a:t>라이브러리 추가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52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5" y="2426963"/>
            <a:ext cx="710565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2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구글 지도 ▶ </a:t>
            </a:r>
            <a:r>
              <a:rPr lang="ko-KR" altLang="en-US" dirty="0" smtClean="0"/>
              <a:t>구글 지도 활용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733202"/>
            <a:ext cx="8208912" cy="4864149"/>
          </a:xfrm>
        </p:spPr>
        <p:txBody>
          <a:bodyPr/>
          <a:lstStyle/>
          <a:p>
            <a:r>
              <a:rPr lang="ko-KR" altLang="en-US" dirty="0"/>
              <a:t>컴포넌트 트리를 참고하여 </a:t>
            </a:r>
            <a:r>
              <a:rPr lang="en-US" altLang="ko-KR" dirty="0" smtClean="0"/>
              <a:t>res/layout/activity_main.xml</a:t>
            </a:r>
            <a:r>
              <a:rPr lang="ko-KR" altLang="en-US" dirty="0"/>
              <a:t>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52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84" y="2558956"/>
            <a:ext cx="4132748" cy="15901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b="48581"/>
          <a:stretch/>
        </p:blipFill>
        <p:spPr>
          <a:xfrm>
            <a:off x="899592" y="3934025"/>
            <a:ext cx="7351568" cy="259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0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구글 지도 ▶ </a:t>
            </a:r>
            <a:r>
              <a:rPr lang="ko-KR" altLang="en-US" dirty="0" smtClean="0"/>
              <a:t>구글 지도 활용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733202"/>
            <a:ext cx="8208912" cy="4864149"/>
          </a:xfrm>
        </p:spPr>
        <p:txBody>
          <a:bodyPr/>
          <a:lstStyle/>
          <a:p>
            <a:r>
              <a:rPr lang="ko-KR" altLang="en-US" dirty="0"/>
              <a:t>컴포넌트 트리를 참고하여 </a:t>
            </a:r>
            <a:r>
              <a:rPr lang="en-US" altLang="ko-KR" dirty="0" smtClean="0"/>
              <a:t>res/layout/activity_main.xml</a:t>
            </a:r>
            <a:r>
              <a:rPr lang="ko-KR" altLang="en-US" dirty="0"/>
              <a:t>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52475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883314" y="2353198"/>
            <a:ext cx="7361094" cy="4604194"/>
            <a:chOff x="746106" y="2959855"/>
            <a:chExt cx="7361094" cy="460419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t="52848"/>
            <a:stretch/>
          </p:blipFill>
          <p:spPr>
            <a:xfrm>
              <a:off x="755632" y="2959855"/>
              <a:ext cx="7351568" cy="2376264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4"/>
            <a:srcRect b="55241"/>
            <a:stretch/>
          </p:blipFill>
          <p:spPr>
            <a:xfrm>
              <a:off x="746106" y="5327748"/>
              <a:ext cx="7351568" cy="22363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942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TCP/IP </a:t>
            </a:r>
            <a:r>
              <a:rPr lang="ko-KR" altLang="en-US" dirty="0"/>
              <a:t>소켓 통신 ▶ 소켓 통신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7920880" cy="5400600"/>
          </a:xfrm>
        </p:spPr>
        <p:txBody>
          <a:bodyPr/>
          <a:lstStyle/>
          <a:p>
            <a:r>
              <a:rPr lang="ko-KR" altLang="en-US" dirty="0"/>
              <a:t>소켓을 이용한 서버 작성 절차</a:t>
            </a:r>
          </a:p>
          <a:p>
            <a:pPr marL="609600" lvl="1" indent="-342900">
              <a:buFont typeface="+mj-ea"/>
              <a:buAutoNum type="circleNumDbPlain"/>
            </a:pPr>
            <a:r>
              <a:rPr lang="en-US" altLang="ko-KR" dirty="0" err="1" smtClean="0"/>
              <a:t>ServerSocket</a:t>
            </a:r>
            <a:r>
              <a:rPr lang="en-US" altLang="ko-KR" dirty="0" smtClean="0"/>
              <a:t> </a:t>
            </a:r>
            <a:r>
              <a:rPr lang="ko-KR" altLang="en-US" dirty="0"/>
              <a:t>객체 생성</a:t>
            </a:r>
          </a:p>
          <a:p>
            <a:pPr marL="609600" lvl="1" indent="-342900">
              <a:buFont typeface="+mj-ea"/>
              <a:buAutoNum type="circleNumDbPlain"/>
            </a:pPr>
            <a:r>
              <a:rPr lang="en-US" altLang="ko-KR" dirty="0" err="1" smtClean="0"/>
              <a:t>ServerSocket</a:t>
            </a:r>
            <a:r>
              <a:rPr lang="en-US" altLang="ko-KR" dirty="0" smtClean="0"/>
              <a:t> </a:t>
            </a:r>
            <a:r>
              <a:rPr lang="ko-KR" altLang="en-US" dirty="0"/>
              <a:t>객체에 대해 </a:t>
            </a:r>
            <a:r>
              <a:rPr lang="en-US" altLang="ko-KR" dirty="0"/>
              <a:t>accept( )</a:t>
            </a:r>
            <a:r>
              <a:rPr lang="ko-KR" altLang="en-US" dirty="0"/>
              <a:t>를 호출하면 대기하다가 클라이언트가 접속하면 리턴</a:t>
            </a:r>
          </a:p>
          <a:p>
            <a:pPr marL="609600" lvl="1" indent="-342900">
              <a:buFont typeface="+mj-ea"/>
              <a:buAutoNum type="circleNumDbPlain"/>
            </a:pPr>
            <a:r>
              <a:rPr lang="en-US" altLang="ko-KR" dirty="0" smtClean="0"/>
              <a:t>accept</a:t>
            </a:r>
            <a:r>
              <a:rPr lang="en-US" altLang="ko-KR" dirty="0"/>
              <a:t>( )</a:t>
            </a:r>
            <a:r>
              <a:rPr lang="ko-KR" altLang="en-US" dirty="0"/>
              <a:t>가 </a:t>
            </a:r>
            <a:r>
              <a:rPr lang="ko-KR" altLang="en-US" dirty="0" err="1"/>
              <a:t>리턴한</a:t>
            </a:r>
            <a:r>
              <a:rPr lang="ko-KR" altLang="en-US" dirty="0"/>
              <a:t> </a:t>
            </a:r>
            <a:r>
              <a:rPr lang="en-US" altLang="ko-KR" dirty="0"/>
              <a:t>Socket </a:t>
            </a:r>
            <a:r>
              <a:rPr lang="ko-KR" altLang="en-US" dirty="0"/>
              <a:t>객체에 대해 </a:t>
            </a:r>
            <a:r>
              <a:rPr lang="en-US" altLang="ko-KR" dirty="0" err="1"/>
              <a:t>getInputStream</a:t>
            </a:r>
            <a:r>
              <a:rPr lang="en-US" altLang="ko-KR" dirty="0"/>
              <a:t>( )</a:t>
            </a:r>
            <a:r>
              <a:rPr lang="ko-KR" altLang="en-US" dirty="0"/>
              <a:t>과 </a:t>
            </a:r>
            <a:r>
              <a:rPr lang="en-US" altLang="ko-KR" dirty="0" err="1"/>
              <a:t>getOutputStream</a:t>
            </a:r>
            <a:r>
              <a:rPr lang="en-US" altLang="ko-KR" dirty="0"/>
              <a:t>( )</a:t>
            </a:r>
            <a:r>
              <a:rPr lang="ko-KR" altLang="en-US" dirty="0"/>
              <a:t>을 각각 </a:t>
            </a:r>
            <a:r>
              <a:rPr lang="ko-KR" altLang="en-US" dirty="0" smtClean="0"/>
              <a:t>호출하여 </a:t>
            </a:r>
            <a:r>
              <a:rPr lang="en-US" altLang="ko-KR" dirty="0" err="1" smtClean="0"/>
              <a:t>InputStream</a:t>
            </a:r>
            <a:r>
              <a:rPr lang="ko-KR" altLang="en-US" dirty="0"/>
              <a:t>과 </a:t>
            </a:r>
            <a:r>
              <a:rPr lang="en-US" altLang="ko-KR" dirty="0" err="1"/>
              <a:t>OutputStream</a:t>
            </a:r>
            <a:r>
              <a:rPr lang="en-US" altLang="ko-KR" dirty="0"/>
              <a:t> </a:t>
            </a:r>
            <a:r>
              <a:rPr lang="ko-KR" altLang="en-US" dirty="0"/>
              <a:t>객체 </a:t>
            </a:r>
            <a:r>
              <a:rPr lang="ko-KR" altLang="en-US" dirty="0" smtClean="0"/>
              <a:t>얻기</a:t>
            </a:r>
            <a:endParaRPr lang="ko-KR" altLang="en-US" dirty="0"/>
          </a:p>
          <a:p>
            <a:pPr marL="609600" lvl="1" indent="-342900">
              <a:buFont typeface="+mj-ea"/>
              <a:buAutoNum type="circleNumDbPlain"/>
            </a:pPr>
            <a:r>
              <a:rPr lang="en-US" altLang="ko-KR" dirty="0" err="1" smtClean="0"/>
              <a:t>InputStream</a:t>
            </a:r>
            <a:r>
              <a:rPr lang="en-US" altLang="ko-KR" dirty="0" smtClean="0"/>
              <a:t> </a:t>
            </a:r>
            <a:r>
              <a:rPr lang="ko-KR" altLang="en-US" dirty="0"/>
              <a:t>객체에 대해 </a:t>
            </a:r>
            <a:r>
              <a:rPr lang="en-US" altLang="ko-KR" dirty="0"/>
              <a:t>read( )</a:t>
            </a:r>
            <a:r>
              <a:rPr lang="ko-KR" altLang="en-US" dirty="0"/>
              <a:t>를 호출하면 클라이언트가 보낸 데이터를 읽을 수 있고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OutputStream</a:t>
            </a:r>
            <a:r>
              <a:rPr lang="en-US" altLang="ko-KR" dirty="0" smtClean="0"/>
              <a:t> </a:t>
            </a:r>
            <a:r>
              <a:rPr lang="ko-KR" altLang="en-US" dirty="0"/>
              <a:t>객체에 대해 </a:t>
            </a:r>
            <a:r>
              <a:rPr lang="en-US" altLang="ko-KR" dirty="0"/>
              <a:t>write( )</a:t>
            </a:r>
            <a:r>
              <a:rPr lang="ko-KR" altLang="en-US" dirty="0"/>
              <a:t>를 호출하면 클라이언트에 데이터를 보낼 수 있음</a:t>
            </a:r>
          </a:p>
          <a:p>
            <a:pPr marL="609600" lvl="1" indent="-342900">
              <a:buFont typeface="+mj-ea"/>
              <a:buAutoNum type="circleNumDbPlain"/>
            </a:pPr>
            <a:r>
              <a:rPr lang="ko-KR" altLang="en-US" dirty="0" smtClean="0"/>
              <a:t>클라이언트와 </a:t>
            </a:r>
            <a:r>
              <a:rPr lang="ko-KR" altLang="en-US" dirty="0"/>
              <a:t>데이터 통신이 끝나면 </a:t>
            </a:r>
            <a:r>
              <a:rPr lang="en-US" altLang="ko-KR" dirty="0"/>
              <a:t>Socket </a:t>
            </a:r>
            <a:r>
              <a:rPr lang="ko-KR" altLang="en-US" dirty="0"/>
              <a:t>객체 </a:t>
            </a:r>
            <a:r>
              <a:rPr lang="ko-KR" altLang="en-US" dirty="0" smtClean="0"/>
              <a:t>닫기</a:t>
            </a:r>
            <a:endParaRPr lang="ko-KR" altLang="en-US" dirty="0"/>
          </a:p>
          <a:p>
            <a:pPr marL="609600" lvl="1" indent="-342900">
              <a:buFont typeface="+mj-ea"/>
              <a:buAutoNum type="circleNumDbPlain"/>
            </a:pPr>
            <a:r>
              <a:rPr lang="ko-KR" altLang="en-US" dirty="0" smtClean="0"/>
              <a:t>서버 </a:t>
            </a:r>
            <a:r>
              <a:rPr lang="ko-KR" altLang="en-US" dirty="0"/>
              <a:t>작동을 끝내려면 </a:t>
            </a:r>
            <a:r>
              <a:rPr lang="en-US" altLang="ko-KR" dirty="0" err="1"/>
              <a:t>ServerSocket</a:t>
            </a:r>
            <a:r>
              <a:rPr lang="en-US" altLang="ko-KR" dirty="0"/>
              <a:t> </a:t>
            </a:r>
            <a:r>
              <a:rPr lang="ko-KR" altLang="en-US" dirty="0"/>
              <a:t>객체 </a:t>
            </a:r>
            <a:r>
              <a:rPr lang="ko-KR" altLang="en-US" dirty="0" smtClean="0"/>
              <a:t>닫기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640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구글 지도 ▶ </a:t>
            </a:r>
            <a:r>
              <a:rPr lang="ko-KR" altLang="en-US" dirty="0" smtClean="0"/>
              <a:t>구글 지도 활용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33202"/>
            <a:ext cx="8208912" cy="4864149"/>
          </a:xfrm>
        </p:spPr>
        <p:txBody>
          <a:bodyPr/>
          <a:lstStyle/>
          <a:p>
            <a:r>
              <a:rPr lang="ko-KR" altLang="en-US" dirty="0"/>
              <a:t>컴포넌트 트리를 참고하여 </a:t>
            </a:r>
            <a:r>
              <a:rPr lang="en-US" altLang="ko-KR" dirty="0" smtClean="0"/>
              <a:t>res/layout/activity_main.xml</a:t>
            </a:r>
            <a:r>
              <a:rPr lang="ko-KR" altLang="en-US" dirty="0"/>
              <a:t>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52475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96216" y="2370385"/>
            <a:ext cx="7351568" cy="4370983"/>
            <a:chOff x="528637" y="1724988"/>
            <a:chExt cx="8086725" cy="480808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t="44547"/>
            <a:stretch/>
          </p:blipFill>
          <p:spPr>
            <a:xfrm>
              <a:off x="528637" y="1724988"/>
              <a:ext cx="8086725" cy="304765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8637" y="4656644"/>
              <a:ext cx="8067675" cy="187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135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구글 지도 ▶ </a:t>
            </a:r>
            <a:r>
              <a:rPr lang="ko-KR" altLang="en-US" dirty="0" smtClean="0"/>
              <a:t>구글 지도 활용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33202"/>
            <a:ext cx="8208912" cy="4864149"/>
          </a:xfrm>
        </p:spPr>
        <p:txBody>
          <a:bodyPr/>
          <a:lstStyle/>
          <a:p>
            <a:r>
              <a:rPr lang="ko-KR" altLang="en-US" dirty="0"/>
              <a:t>구글 지도 서비스 사용을 위해 앱을 등록하고 </a:t>
            </a:r>
            <a:r>
              <a:rPr lang="en-US" altLang="ko-KR" dirty="0"/>
              <a:t>API </a:t>
            </a:r>
            <a:r>
              <a:rPr lang="ko-KR" altLang="en-US" dirty="0" smtClean="0"/>
              <a:t>키 얻기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52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692" y="2342538"/>
            <a:ext cx="6728114" cy="364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3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구글 지도 ▶ </a:t>
            </a:r>
            <a:r>
              <a:rPr lang="ko-KR" altLang="en-US" dirty="0" smtClean="0"/>
              <a:t>구글 지도 활용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33202"/>
            <a:ext cx="8208912" cy="4864149"/>
          </a:xfrm>
        </p:spPr>
        <p:txBody>
          <a:bodyPr/>
          <a:lstStyle/>
          <a:p>
            <a:r>
              <a:rPr lang="ko-KR" altLang="en-US" dirty="0"/>
              <a:t>구글 지도 서비스 사용을 위해 앱을 등록하고 </a:t>
            </a:r>
            <a:r>
              <a:rPr lang="en-US" altLang="ko-KR" dirty="0"/>
              <a:t>API </a:t>
            </a:r>
            <a:r>
              <a:rPr lang="ko-KR" altLang="en-US" dirty="0" smtClean="0"/>
              <a:t>키 얻기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52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920" y="2420469"/>
            <a:ext cx="6676159" cy="348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6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구글 지도 ▶ </a:t>
            </a:r>
            <a:r>
              <a:rPr lang="ko-KR" altLang="en-US" dirty="0" smtClean="0"/>
              <a:t>구글 지도 활용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33202"/>
            <a:ext cx="8208912" cy="4864149"/>
          </a:xfrm>
        </p:spPr>
        <p:txBody>
          <a:bodyPr/>
          <a:lstStyle/>
          <a:p>
            <a:r>
              <a:rPr lang="ko-KR" altLang="en-US" dirty="0"/>
              <a:t>구글 지도 서비스 사용을 위해 앱을 등록하고 </a:t>
            </a:r>
            <a:r>
              <a:rPr lang="en-US" altLang="ko-KR" dirty="0"/>
              <a:t>API </a:t>
            </a:r>
            <a:r>
              <a:rPr lang="ko-KR" altLang="en-US" dirty="0" smtClean="0"/>
              <a:t>키 얻기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52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261" y="2467372"/>
            <a:ext cx="6693477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54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구글 지도 ▶ </a:t>
            </a:r>
            <a:r>
              <a:rPr lang="ko-KR" altLang="en-US" dirty="0" smtClean="0"/>
              <a:t>구글 지도 활용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733202"/>
            <a:ext cx="8208912" cy="4864149"/>
          </a:xfrm>
        </p:spPr>
        <p:txBody>
          <a:bodyPr/>
          <a:lstStyle/>
          <a:p>
            <a:r>
              <a:rPr lang="ko-KR" altLang="en-US" dirty="0" err="1"/>
              <a:t>매니페스트에</a:t>
            </a:r>
            <a:r>
              <a:rPr lang="ko-KR" altLang="en-US" dirty="0"/>
              <a:t> </a:t>
            </a:r>
            <a:r>
              <a:rPr lang="ko-KR" altLang="en-US" dirty="0" err="1"/>
              <a:t>퍼미션</a:t>
            </a:r>
            <a:r>
              <a:rPr lang="ko-KR" altLang="en-US" dirty="0"/>
              <a:t> 추가</a:t>
            </a:r>
            <a:endParaRPr lang="en-US" altLang="ko-KR" dirty="0"/>
          </a:p>
          <a:p>
            <a:r>
              <a:rPr lang="en-US" altLang="ko-KR" dirty="0"/>
              <a:t>‘</a:t>
            </a:r>
            <a:r>
              <a:rPr lang="en-US" altLang="ko-KR" dirty="0" err="1"/>
              <a:t>build.gradle</a:t>
            </a:r>
            <a:r>
              <a:rPr lang="en-US" altLang="ko-KR" dirty="0"/>
              <a:t> (Module: app)’ </a:t>
            </a:r>
            <a:r>
              <a:rPr lang="ko-KR" altLang="en-US" dirty="0"/>
              <a:t>열기 </a:t>
            </a:r>
            <a:r>
              <a:rPr lang="en-US" altLang="ko-KR" dirty="0"/>
              <a:t>-&gt; </a:t>
            </a:r>
            <a:r>
              <a:rPr lang="en-US" altLang="ko-KR" dirty="0" err="1"/>
              <a:t>targetSdkVersion</a:t>
            </a:r>
            <a:r>
              <a:rPr lang="ko-KR" altLang="en-US" dirty="0"/>
              <a:t>을 </a:t>
            </a:r>
            <a:r>
              <a:rPr lang="en-US" altLang="ko-KR" dirty="0"/>
              <a:t>22</a:t>
            </a:r>
            <a:r>
              <a:rPr lang="ko-KR" altLang="en-US" dirty="0"/>
              <a:t>로 수정 </a:t>
            </a:r>
            <a:r>
              <a:rPr lang="en-US" altLang="ko-KR" dirty="0"/>
              <a:t>-&gt; </a:t>
            </a:r>
            <a:r>
              <a:rPr lang="ko-KR" altLang="en-US" dirty="0"/>
              <a:t>우측 상단의 ‘</a:t>
            </a:r>
            <a:r>
              <a:rPr lang="en-US" altLang="ko-KR" dirty="0"/>
              <a:t>Sync Now’ </a:t>
            </a:r>
            <a:r>
              <a:rPr lang="ko-KR" altLang="en-US" dirty="0"/>
              <a:t>클릭</a:t>
            </a:r>
          </a:p>
          <a:p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52475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987576" y="3179150"/>
            <a:ext cx="6664791" cy="3672995"/>
            <a:chOff x="1229152" y="2822864"/>
            <a:chExt cx="6664791" cy="367299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0058" y="2822864"/>
              <a:ext cx="6643885" cy="1212273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9152" y="3906004"/>
              <a:ext cx="6651756" cy="25898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518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구글 지도 ▶ </a:t>
            </a:r>
            <a:r>
              <a:rPr lang="ko-KR" altLang="en-US" dirty="0" smtClean="0"/>
              <a:t>구글 지도 활용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33202"/>
            <a:ext cx="8208912" cy="4864149"/>
          </a:xfrm>
        </p:spPr>
        <p:txBody>
          <a:bodyPr/>
          <a:lstStyle/>
          <a:p>
            <a:r>
              <a:rPr lang="ko-KR" altLang="en-US" dirty="0"/>
              <a:t>구글 지도 서비스 사용을 위해 앱을 등록하고 </a:t>
            </a:r>
            <a:r>
              <a:rPr lang="en-US" altLang="ko-KR" dirty="0"/>
              <a:t>API </a:t>
            </a:r>
            <a:r>
              <a:rPr lang="ko-KR" altLang="en-US" dirty="0"/>
              <a:t>키를 얻는다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52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57" y="2153105"/>
            <a:ext cx="5911797" cy="469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3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구글 지도 ▶ </a:t>
            </a:r>
            <a:r>
              <a:rPr lang="ko-KR" altLang="en-US" dirty="0" smtClean="0"/>
              <a:t>구글 지도 활용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733202"/>
            <a:ext cx="8208912" cy="4864149"/>
          </a:xfrm>
        </p:spPr>
        <p:txBody>
          <a:bodyPr/>
          <a:lstStyle/>
          <a:p>
            <a:r>
              <a:rPr lang="ko-KR" altLang="en-US" dirty="0"/>
              <a:t>구글 지도 서비스 사용을 위해 앱을 등록하고 </a:t>
            </a:r>
            <a:r>
              <a:rPr lang="en-US" altLang="ko-KR" dirty="0"/>
              <a:t>API </a:t>
            </a:r>
            <a:r>
              <a:rPr lang="ko-KR" altLang="en-US" dirty="0"/>
              <a:t>키를 얻는다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52475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034033" y="2355873"/>
            <a:ext cx="7221478" cy="4487282"/>
            <a:chOff x="1034033" y="2355873"/>
            <a:chExt cx="7221478" cy="448728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4033" y="2355873"/>
              <a:ext cx="7219950" cy="80962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3661" y="3090305"/>
              <a:ext cx="7181850" cy="3752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289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구글 지도 ▶ </a:t>
            </a:r>
            <a:r>
              <a:rPr lang="ko-KR" altLang="en-US" dirty="0" smtClean="0"/>
              <a:t>구글 지도 활용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33202"/>
            <a:ext cx="8208912" cy="4864149"/>
          </a:xfrm>
        </p:spPr>
        <p:txBody>
          <a:bodyPr/>
          <a:lstStyle/>
          <a:p>
            <a:r>
              <a:rPr lang="ko-KR" altLang="en-US" dirty="0"/>
              <a:t>구글 지도 서비스 사용을 위해 앱을 등록하고 </a:t>
            </a:r>
            <a:r>
              <a:rPr lang="en-US" altLang="ko-KR" dirty="0"/>
              <a:t>API </a:t>
            </a:r>
            <a:r>
              <a:rPr lang="ko-KR" altLang="en-US" dirty="0"/>
              <a:t>키를 얻는다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52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989" y="2216223"/>
            <a:ext cx="6200989" cy="462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7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구글 지도 ▶ </a:t>
            </a:r>
            <a:r>
              <a:rPr lang="ko-KR" altLang="en-US" dirty="0" smtClean="0"/>
              <a:t>구글 지도 활용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33202"/>
            <a:ext cx="8208912" cy="4864149"/>
          </a:xfrm>
        </p:spPr>
        <p:txBody>
          <a:bodyPr/>
          <a:lstStyle/>
          <a:p>
            <a:r>
              <a:rPr lang="ko-KR" altLang="en-US" dirty="0" smtClean="0"/>
              <a:t>실행 화면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52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250194"/>
            <a:ext cx="669607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0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구글 지도 ▶ </a:t>
            </a:r>
            <a:r>
              <a:rPr lang="ko-KR" altLang="en-US" dirty="0" smtClean="0"/>
              <a:t>구글 지도 활용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33202"/>
            <a:ext cx="8208912" cy="4864149"/>
          </a:xfrm>
        </p:spPr>
        <p:txBody>
          <a:bodyPr/>
          <a:lstStyle/>
          <a:p>
            <a:r>
              <a:rPr lang="ko-KR" altLang="en-US" dirty="0" smtClean="0"/>
              <a:t>실행 화면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52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348880"/>
            <a:ext cx="648652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7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TCP/IP </a:t>
            </a:r>
            <a:r>
              <a:rPr lang="ko-KR" altLang="en-US" dirty="0"/>
              <a:t>소켓 통신 ▶ 소켓 통신 기초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r>
              <a:rPr lang="en-US" altLang="ko-KR" dirty="0" smtClean="0"/>
              <a:t>TCP </a:t>
            </a:r>
            <a:r>
              <a:rPr lang="ko-KR" altLang="en-US" dirty="0" smtClean="0"/>
              <a:t>클라이언트의 </a:t>
            </a:r>
            <a:r>
              <a:rPr lang="ko-KR" altLang="en-US" dirty="0"/>
              <a:t>기본 </a:t>
            </a:r>
            <a:r>
              <a:rPr lang="ko-KR" altLang="en-US" dirty="0" smtClean="0"/>
              <a:t>구조</a:t>
            </a:r>
            <a:endParaRPr lang="en-US" altLang="ko-KR" dirty="0" smtClean="0"/>
          </a:p>
          <a:p>
            <a:pPr lvl="1"/>
            <a:r>
              <a:rPr lang="ko-KR" altLang="en-US" dirty="0"/>
              <a:t>자바 언어가 제공하는 소켓 클래스를 이용하여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060864"/>
            <a:ext cx="6451023" cy="479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17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21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TCP/IP </a:t>
            </a:r>
            <a:r>
              <a:rPr lang="ko-KR" altLang="en-US" dirty="0"/>
              <a:t>소켓 통신 ▶ 소켓 통신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/>
              <a:t>소켓을 이용한 클라이언트 작성 절차</a:t>
            </a:r>
          </a:p>
          <a:p>
            <a:pPr marL="609600" lvl="1" indent="-342900">
              <a:buFont typeface="+mj-ea"/>
              <a:buAutoNum type="circleNumDbPlain"/>
            </a:pPr>
            <a:r>
              <a:rPr lang="en-US" altLang="ko-KR" dirty="0"/>
              <a:t>Socket </a:t>
            </a:r>
            <a:r>
              <a:rPr lang="ko-KR" altLang="en-US" dirty="0"/>
              <a:t>객체를 생성하여 서버에 접속</a:t>
            </a:r>
          </a:p>
          <a:p>
            <a:pPr marL="609600" lvl="1" indent="-342900">
              <a:buFont typeface="+mj-ea"/>
              <a:buAutoNum type="circleNumDbPlain"/>
            </a:pPr>
            <a:r>
              <a:rPr lang="en-US" altLang="ko-KR" dirty="0"/>
              <a:t>Socket </a:t>
            </a:r>
            <a:r>
              <a:rPr lang="ko-KR" altLang="en-US" dirty="0"/>
              <a:t>객체에 대해 </a:t>
            </a:r>
            <a:r>
              <a:rPr lang="en-US" altLang="ko-KR" dirty="0" err="1"/>
              <a:t>getInputStream</a:t>
            </a:r>
            <a:r>
              <a:rPr lang="en-US" altLang="ko-KR" dirty="0"/>
              <a:t>( )</a:t>
            </a:r>
            <a:r>
              <a:rPr lang="ko-KR" altLang="en-US" dirty="0"/>
              <a:t>과 </a:t>
            </a:r>
            <a:r>
              <a:rPr lang="en-US" altLang="ko-KR" dirty="0" err="1"/>
              <a:t>getOutputStream</a:t>
            </a:r>
            <a:r>
              <a:rPr lang="en-US" altLang="ko-KR" dirty="0"/>
              <a:t>( )</a:t>
            </a:r>
            <a:r>
              <a:rPr lang="ko-KR" altLang="en-US" dirty="0"/>
              <a:t>을 각각 호출하여 </a:t>
            </a:r>
            <a:r>
              <a:rPr lang="en-US" altLang="ko-KR" dirty="0" err="1"/>
              <a:t>InputStream</a:t>
            </a:r>
            <a:r>
              <a:rPr lang="ko-KR" altLang="en-US" dirty="0"/>
              <a:t>과 </a:t>
            </a:r>
            <a:r>
              <a:rPr lang="en-US" altLang="ko-KR" dirty="0" err="1"/>
              <a:t>OutputStream</a:t>
            </a:r>
            <a:r>
              <a:rPr lang="en-US" altLang="ko-KR" dirty="0"/>
              <a:t> </a:t>
            </a:r>
            <a:r>
              <a:rPr lang="ko-KR" altLang="en-US" dirty="0"/>
              <a:t>객체 얻기</a:t>
            </a:r>
          </a:p>
          <a:p>
            <a:pPr marL="609600" lvl="1" indent="-342900">
              <a:buFont typeface="+mj-ea"/>
              <a:buAutoNum type="circleNumDbPlain"/>
            </a:pPr>
            <a:r>
              <a:rPr lang="en-US" altLang="ko-KR" dirty="0" err="1"/>
              <a:t>OutputStream</a:t>
            </a:r>
            <a:r>
              <a:rPr lang="en-US" altLang="ko-KR" dirty="0"/>
              <a:t> </a:t>
            </a:r>
            <a:r>
              <a:rPr lang="ko-KR" altLang="en-US" dirty="0"/>
              <a:t>객체에 대해 </a:t>
            </a:r>
            <a:r>
              <a:rPr lang="en-US" altLang="ko-KR" dirty="0"/>
              <a:t>write( )</a:t>
            </a:r>
            <a:r>
              <a:rPr lang="ko-KR" altLang="en-US" dirty="0"/>
              <a:t>를 호출하면 서버에 데이터를 보낼 수 있고</a:t>
            </a:r>
            <a:r>
              <a:rPr lang="en-US" altLang="ko-KR" dirty="0"/>
              <a:t>, </a:t>
            </a:r>
            <a:r>
              <a:rPr lang="en-US" altLang="ko-KR" dirty="0" err="1"/>
              <a:t>InputStream</a:t>
            </a:r>
            <a:r>
              <a:rPr lang="en-US" altLang="ko-KR" dirty="0"/>
              <a:t> </a:t>
            </a:r>
            <a:r>
              <a:rPr lang="ko-KR" altLang="en-US" dirty="0"/>
              <a:t>객체에 대해 </a:t>
            </a:r>
            <a:r>
              <a:rPr lang="en-US" altLang="ko-KR" dirty="0"/>
              <a:t>read( )</a:t>
            </a:r>
            <a:r>
              <a:rPr lang="ko-KR" altLang="en-US" dirty="0"/>
              <a:t>를 호출하면 클라이언트가 보낸 데이터 읽기 가능</a:t>
            </a:r>
          </a:p>
          <a:p>
            <a:pPr marL="609600" lvl="1" indent="-342900">
              <a:buFont typeface="+mj-ea"/>
              <a:buAutoNum type="circleNumDbPlain"/>
            </a:pPr>
            <a:r>
              <a:rPr lang="ko-KR" altLang="en-US" dirty="0"/>
              <a:t>서버와 데이터 통신이 끝나면 </a:t>
            </a:r>
            <a:r>
              <a:rPr lang="en-US" altLang="ko-KR" dirty="0"/>
              <a:t>Socket </a:t>
            </a:r>
            <a:r>
              <a:rPr lang="ko-KR" altLang="en-US" dirty="0"/>
              <a:t>객체 닫기</a:t>
            </a:r>
          </a:p>
        </p:txBody>
      </p:sp>
    </p:spTree>
    <p:extLst>
      <p:ext uri="{BB962C8B-B14F-4D97-AF65-F5344CB8AC3E}">
        <p14:creationId xmlns:p14="http://schemas.microsoft.com/office/powerpoint/2010/main" val="391090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10716</TotalTime>
  <Words>1438</Words>
  <Application>Microsoft Office PowerPoint</Application>
  <PresentationFormat>화면 슬라이드 쇼(4:3)</PresentationFormat>
  <Paragraphs>235</Paragraphs>
  <Slides>80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80</vt:i4>
      </vt:variant>
    </vt:vector>
  </HeadingPairs>
  <TitlesOfParts>
    <vt:vector size="89" baseType="lpstr">
      <vt:lpstr>HY견고딕</vt:lpstr>
      <vt:lpstr>굴림</vt:lpstr>
      <vt:lpstr>다음_Regular</vt:lpstr>
      <vt:lpstr>맑은 고딕</vt:lpstr>
      <vt:lpstr>아리따M</vt:lpstr>
      <vt:lpstr>Arial</vt:lpstr>
      <vt:lpstr>Tahoma</vt:lpstr>
      <vt:lpstr>Wingdings</vt:lpstr>
      <vt:lpstr>Office 테마</vt:lpstr>
      <vt:lpstr>PowerPoint 프레젠테이션</vt:lpstr>
      <vt:lpstr>Chapter 13. 네트워크와 지도</vt:lpstr>
      <vt:lpstr>PowerPoint 프레젠테이션</vt:lpstr>
      <vt:lpstr>PowerPoint 프레젠테이션</vt:lpstr>
      <vt:lpstr>01 TCP/IP 소켓 통신 ▶ 소켓 통신 기초</vt:lpstr>
      <vt:lpstr>01 TCP/IP 소켓 통신 ▶ 소켓 통신 기초</vt:lpstr>
      <vt:lpstr>01 TCP/IP 소켓 통신 ▶ 소켓 통신 기초</vt:lpstr>
      <vt:lpstr>01 TCP/IP 소켓 통신 ▶ 소켓 통신 기초</vt:lpstr>
      <vt:lpstr>01 TCP/IP 소켓 통신 ▶ 소켓 통신 기초</vt:lpstr>
      <vt:lpstr>01 TCP/IP 소켓 통신 ▶ TCP 서버</vt:lpstr>
      <vt:lpstr>01 TCP/IP 소켓 통신 ▶ TCP 서버</vt:lpstr>
      <vt:lpstr>01 TCP/IP 소켓 통신 ▶ TCP 서버</vt:lpstr>
      <vt:lpstr>01 TCP/IP 소켓 통신 ▶ TCP 서버</vt:lpstr>
      <vt:lpstr>01 TCP/IP 소켓 통신 ▶ TCP 서버</vt:lpstr>
      <vt:lpstr>01 TCP/IP 소켓 통신 ▶ TCP 서버</vt:lpstr>
      <vt:lpstr>01 TCP/IP 소켓 통신 ▶ TCP 서버</vt:lpstr>
      <vt:lpstr>01 TCP/IP 소켓 통신 ▶ TCP 서버</vt:lpstr>
      <vt:lpstr>01 TCP/IP 소켓 통신 ▶ TCP 서버</vt:lpstr>
      <vt:lpstr>01 TCP/IP 소켓 통신 ▶ TCP 서버</vt:lpstr>
      <vt:lpstr>01 TCP/IP 소켓 통신 ▶ TCP 서버</vt:lpstr>
      <vt:lpstr>01 TCP/IP 소켓 통신 ▶ TCP 서버</vt:lpstr>
      <vt:lpstr>01 TCP/IP 소켓 통신 ▶ TCP 서버</vt:lpstr>
      <vt:lpstr>01 TCP/IP 소켓 통신 ▶ TCP 클라이언트</vt:lpstr>
      <vt:lpstr>01 TCP/IP 소켓 통신 ▶ TCP 클라이언트</vt:lpstr>
      <vt:lpstr>01 TCP/IP 소켓 통신 ▶ TCP 클라이언트</vt:lpstr>
      <vt:lpstr>01 TCP/IP 소켓 통신 ▶ TCP 클라이언트</vt:lpstr>
      <vt:lpstr>01 TCP/IP 소켓 통신 ▶ TCP 클라이언트</vt:lpstr>
      <vt:lpstr>01 TCP/IP 소켓 통신 ▶ TCP 클라이언트</vt:lpstr>
      <vt:lpstr>01 TCP/IP 소켓 통신 ▶ TCP 클라이언트</vt:lpstr>
      <vt:lpstr>01 TCP/IP 소켓 통신 ▶ TCP 클라이언트</vt:lpstr>
      <vt:lpstr>01 TCP/IP 소켓 통신 ▶ TCP 클라이언트</vt:lpstr>
      <vt:lpstr>01 TCP/IP 소켓 통신 ▶ TCP 클라이언트</vt:lpstr>
      <vt:lpstr>01 TCP/IP 소켓 통신 ▶ TCP 클라이언트</vt:lpstr>
      <vt:lpstr>01 TCP/IP 소켓 통신 ▶ TCP 클라이언트</vt:lpstr>
      <vt:lpstr>01 TCP/IP 소켓 통신 ▶ TCP 클라이언트</vt:lpstr>
      <vt:lpstr>01 TCP/IP 소켓 통신 ▶ TCP 클라이언트</vt:lpstr>
      <vt:lpstr>01 TCP/IP 소켓 통신 ▶ TCP 클라이언트</vt:lpstr>
      <vt:lpstr>01 TCP/IP 소켓 통신 ▶ TCP 클라이언트</vt:lpstr>
      <vt:lpstr>02 위치 서비스</vt:lpstr>
      <vt:lpstr>02 위치 서비스</vt:lpstr>
      <vt:lpstr>02 위치 서비스</vt:lpstr>
      <vt:lpstr>02 위치 서비스</vt:lpstr>
      <vt:lpstr>02 위치 서비스</vt:lpstr>
      <vt:lpstr>02 위치 서비스</vt:lpstr>
      <vt:lpstr>02 위치 서비스</vt:lpstr>
      <vt:lpstr>02 위치 서비스</vt:lpstr>
      <vt:lpstr>02 위치 서비스</vt:lpstr>
      <vt:lpstr>02 위치 서비스</vt:lpstr>
      <vt:lpstr>02 위치 서비스</vt:lpstr>
      <vt:lpstr>03 구글 지도 ▶ 구글 지도 기초</vt:lpstr>
      <vt:lpstr>03 구글 지도 ▶ 구글 지도 기초</vt:lpstr>
      <vt:lpstr>03 구글 지도 ▶ 구글 지도 기초</vt:lpstr>
      <vt:lpstr>03 구글 지도 ▶ 구글 지도 기초</vt:lpstr>
      <vt:lpstr>03 구글 지도 ▶ 구글 지도 기초</vt:lpstr>
      <vt:lpstr>03 구글 지도 ▶ 구글 지도 기초</vt:lpstr>
      <vt:lpstr>03 구글 지도 ▶ 구글 지도 기초</vt:lpstr>
      <vt:lpstr>03 구글 지도 ▶ 구글 지도 기초</vt:lpstr>
      <vt:lpstr>03 구글 지도 ▶ 구글 지도 기초</vt:lpstr>
      <vt:lpstr>03 구글 지도 ▶ 구글 지도 기초</vt:lpstr>
      <vt:lpstr>03 구글 지도 ▶ 구글 지도 기초</vt:lpstr>
      <vt:lpstr>03 구글 지도 ▶ 구글 지도 기초</vt:lpstr>
      <vt:lpstr>03 구글 지도 ▶ 구글 지도 기초</vt:lpstr>
      <vt:lpstr>03 구글 지도 ▶ 구글 지도 기초</vt:lpstr>
      <vt:lpstr>03 구글 지도 ▶ 구글 지도 활용</vt:lpstr>
      <vt:lpstr>03 구글 지도 ▶ 구글 지도 활용</vt:lpstr>
      <vt:lpstr>03 구글 지도 ▶ 구글 지도 활용</vt:lpstr>
      <vt:lpstr>03 구글 지도 ▶ 구글 지도 활용</vt:lpstr>
      <vt:lpstr>03 구글 지도 ▶ 구글 지도 활용</vt:lpstr>
      <vt:lpstr>03 구글 지도 ▶ 구글 지도 활용</vt:lpstr>
      <vt:lpstr>03 구글 지도 ▶ 구글 지도 활용</vt:lpstr>
      <vt:lpstr>03 구글 지도 ▶ 구글 지도 활용</vt:lpstr>
      <vt:lpstr>03 구글 지도 ▶ 구글 지도 활용</vt:lpstr>
      <vt:lpstr>03 구글 지도 ▶ 구글 지도 활용</vt:lpstr>
      <vt:lpstr>03 구글 지도 ▶ 구글 지도 활용</vt:lpstr>
      <vt:lpstr>03 구글 지도 ▶ 구글 지도 활용</vt:lpstr>
      <vt:lpstr>03 구글 지도 ▶ 구글 지도 활용</vt:lpstr>
      <vt:lpstr>03 구글 지도 ▶ 구글 지도 활용</vt:lpstr>
      <vt:lpstr>03 구글 지도 ▶ 구글 지도 활용</vt:lpstr>
      <vt:lpstr>03 구글 지도 ▶ 구글 지도 활용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JY</cp:lastModifiedBy>
  <cp:revision>1050</cp:revision>
  <dcterms:created xsi:type="dcterms:W3CDTF">2012-07-11T10:23:22Z</dcterms:created>
  <dcterms:modified xsi:type="dcterms:W3CDTF">2018-01-15T07:28:29Z</dcterms:modified>
</cp:coreProperties>
</file>